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00" r:id="rId2"/>
  </p:sldMasterIdLst>
  <p:sldIdLst>
    <p:sldId id="256" r:id="rId3"/>
    <p:sldId id="257" r:id="rId4"/>
    <p:sldId id="258" r:id="rId5"/>
    <p:sldId id="259" r:id="rId6"/>
    <p:sldId id="261" r:id="rId7"/>
    <p:sldId id="262" r:id="rId8"/>
    <p:sldId id="288" r:id="rId9"/>
    <p:sldId id="264" r:id="rId10"/>
    <p:sldId id="268" r:id="rId11"/>
    <p:sldId id="289" r:id="rId12"/>
    <p:sldId id="265" r:id="rId13"/>
    <p:sldId id="266" r:id="rId14"/>
    <p:sldId id="291" r:id="rId15"/>
    <p:sldId id="290" r:id="rId16"/>
    <p:sldId id="267" r:id="rId17"/>
    <p:sldId id="269" r:id="rId18"/>
    <p:sldId id="292" r:id="rId19"/>
    <p:sldId id="270" r:id="rId20"/>
    <p:sldId id="271" r:id="rId21"/>
    <p:sldId id="273" r:id="rId22"/>
    <p:sldId id="293" r:id="rId23"/>
    <p:sldId id="302" r:id="rId24"/>
    <p:sldId id="272" r:id="rId25"/>
    <p:sldId id="285" r:id="rId26"/>
    <p:sldId id="274" r:id="rId27"/>
    <p:sldId id="276" r:id="rId28"/>
    <p:sldId id="295" r:id="rId29"/>
    <p:sldId id="283" r:id="rId30"/>
    <p:sldId id="296" r:id="rId31"/>
    <p:sldId id="297" r:id="rId32"/>
    <p:sldId id="298" r:id="rId33"/>
    <p:sldId id="299" r:id="rId34"/>
    <p:sldId id="300" r:id="rId35"/>
    <p:sldId id="301" r:id="rId36"/>
    <p:sldId id="277" r:id="rId37"/>
    <p:sldId id="282" r:id="rId38"/>
    <p:sldId id="303" r:id="rId39"/>
    <p:sldId id="304" r:id="rId40"/>
    <p:sldId id="280" r:id="rId41"/>
    <p:sldId id="30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MtCO2e for QLD Agriculture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323502639084081E-2"/>
          <c:y val="0.34989892699973513"/>
          <c:w val="0.88693045510923696"/>
          <c:h val="0.2491005664735049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Agriculture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Sheet1!$A$2:$A$30</c:f>
              <c:numCache>
                <c:formatCode>General</c:formatCod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19.89</c:v>
                </c:pt>
                <c:pt idx="1">
                  <c:v>20.54</c:v>
                </c:pt>
                <c:pt idx="2">
                  <c:v>20</c:v>
                </c:pt>
                <c:pt idx="3">
                  <c:v>19.5</c:v>
                </c:pt>
                <c:pt idx="4">
                  <c:v>18.88</c:v>
                </c:pt>
                <c:pt idx="5">
                  <c:v>18.79</c:v>
                </c:pt>
                <c:pt idx="6">
                  <c:v>19.02</c:v>
                </c:pt>
                <c:pt idx="7">
                  <c:v>19.399999999999999</c:v>
                </c:pt>
                <c:pt idx="8">
                  <c:v>20.32</c:v>
                </c:pt>
                <c:pt idx="9">
                  <c:v>20.190000000000001</c:v>
                </c:pt>
                <c:pt idx="10">
                  <c:v>21.83</c:v>
                </c:pt>
                <c:pt idx="11">
                  <c:v>20.91</c:v>
                </c:pt>
                <c:pt idx="12">
                  <c:v>21.11</c:v>
                </c:pt>
                <c:pt idx="13">
                  <c:v>19.420000000000002</c:v>
                </c:pt>
                <c:pt idx="14">
                  <c:v>20.77</c:v>
                </c:pt>
                <c:pt idx="15">
                  <c:v>20.96</c:v>
                </c:pt>
                <c:pt idx="16">
                  <c:v>20.54</c:v>
                </c:pt>
                <c:pt idx="17">
                  <c:v>20.5</c:v>
                </c:pt>
                <c:pt idx="18">
                  <c:v>20.55</c:v>
                </c:pt>
                <c:pt idx="19">
                  <c:v>21.51</c:v>
                </c:pt>
                <c:pt idx="20">
                  <c:v>19.64</c:v>
                </c:pt>
                <c:pt idx="21">
                  <c:v>21.94</c:v>
                </c:pt>
                <c:pt idx="22">
                  <c:v>21.26</c:v>
                </c:pt>
                <c:pt idx="23">
                  <c:v>22.01</c:v>
                </c:pt>
                <c:pt idx="24">
                  <c:v>22.24</c:v>
                </c:pt>
                <c:pt idx="25">
                  <c:v>20.010000000000002</c:v>
                </c:pt>
                <c:pt idx="26">
                  <c:v>19.63</c:v>
                </c:pt>
                <c:pt idx="27">
                  <c:v>19.97</c:v>
                </c:pt>
                <c:pt idx="28">
                  <c:v>21.17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9A-43C4-ABBC-932023A97B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9404128"/>
        <c:axId val="549404488"/>
      </c:lineChart>
      <c:catAx>
        <c:axId val="5494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04488"/>
        <c:crosses val="autoZero"/>
        <c:auto val="1"/>
        <c:lblAlgn val="ctr"/>
        <c:lblOffset val="100"/>
        <c:noMultiLvlLbl val="0"/>
      </c:catAx>
      <c:valAx>
        <c:axId val="549404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0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Australian</a:t>
            </a:r>
            <a:r>
              <a:rPr lang="en-US" baseline="0" dirty="0"/>
              <a:t> </a:t>
            </a:r>
            <a:r>
              <a:rPr lang="en-US" dirty="0"/>
              <a:t>2018 State</a:t>
            </a:r>
            <a:r>
              <a:rPr lang="en-US" baseline="0" dirty="0"/>
              <a:t> Totals</a:t>
            </a:r>
            <a:r>
              <a:rPr lang="en-US" dirty="0"/>
              <a:t> MtCO2e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 MtCO2e 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dLbl>
              <c:idx val="6"/>
              <c:layout>
                <c:manualLayout>
                  <c:x val="0"/>
                  <c:y val="0.1264873996124736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79-4A37-84B4-0F58FFA32D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QLD</c:v>
                </c:pt>
                <c:pt idx="1">
                  <c:v>NSW</c:v>
                </c:pt>
                <c:pt idx="2">
                  <c:v>VIC</c:v>
                </c:pt>
                <c:pt idx="3">
                  <c:v>WA</c:v>
                </c:pt>
                <c:pt idx="4">
                  <c:v>SA</c:v>
                </c:pt>
                <c:pt idx="5">
                  <c:v>NT</c:v>
                </c:pt>
                <c:pt idx="6">
                  <c:v>TAS</c:v>
                </c:pt>
                <c:pt idx="7">
                  <c:v>ACT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171.74</c:v>
                </c:pt>
                <c:pt idx="1">
                  <c:v>131.68</c:v>
                </c:pt>
                <c:pt idx="2">
                  <c:v>102.19</c:v>
                </c:pt>
                <c:pt idx="3">
                  <c:v>91.48</c:v>
                </c:pt>
                <c:pt idx="4">
                  <c:v>24.24</c:v>
                </c:pt>
                <c:pt idx="5">
                  <c:v>16.03</c:v>
                </c:pt>
                <c:pt idx="6">
                  <c:v>-2.19</c:v>
                </c:pt>
                <c:pt idx="7">
                  <c:v>1.39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79-4A37-84B4-0F58FFA32D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12960832"/>
        <c:axId val="412961192"/>
      </c:barChart>
      <c:catAx>
        <c:axId val="412960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961192"/>
        <c:crosses val="autoZero"/>
        <c:auto val="1"/>
        <c:lblAlgn val="ctr"/>
        <c:lblOffset val="100"/>
        <c:noMultiLvlLbl val="0"/>
      </c:catAx>
      <c:valAx>
        <c:axId val="412961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96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/>
          <a:lstStyle>
            <a:lvl1pPr algn="ctr"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0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9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42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8B8B-096E-8819-9A16-2B9316897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CF634-4287-0E4D-2F14-F2867DFEF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40BA5-8A78-EA47-718E-11625C235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8A6DE-AC02-2516-8588-BD162419A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B3515-A245-B85B-3B5D-373399FF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28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E9FB-AFE3-4EB5-42DC-38DE3A12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C7CF4-FBD6-C488-D17A-E052AD66F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9C1A3-4DCE-439C-70E0-FAE8EB54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B52BC-D42A-F12A-C2EA-244D81D7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AC5D9-F868-2F9E-138B-66F28E95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04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006F6-2496-5F52-336B-277647A2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906A6-21B6-D391-1C44-9989FE62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7A880-CDFD-2ABF-CB16-FD4A22DC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74AD3-9017-4459-B6DF-54F6D4AA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A3691-3F19-BE50-F5E9-25D53AD4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69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7C80-F53C-1883-D50E-9964ED80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48C8-9A6A-4C3C-BE6E-7EAA640EA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75F8C-8A1F-9DDC-B51E-8D4A12DE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6BC0A-1494-D485-7581-5E1016E88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1AF94-74E8-EB59-962A-E752E53D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EC040-6F9D-65E8-92C2-95E3F385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6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F4EF-3F90-B47B-23A1-6E7FF37F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98493-E8F2-9655-B0D5-62F67995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CC288-7B58-BA34-2E8C-28CAE84F8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1C901-A643-8E48-3D29-EA9E192D1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3934E-718F-CAA0-D5AA-38C9B3CA7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1E5F0-AA59-625E-E673-39E3BA95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33B2A9-92B1-B0FD-D482-F55CD6A4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221E5D-EAAF-3CB6-5531-C8EFB24A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52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F7AB-6BA6-C527-E898-96F56AB4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78FC8-18A5-8A86-7F18-1C7CFB7F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97305-44E9-8453-FFFB-AFE2D221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606E5-D1CF-FDCD-905E-6229D7AD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7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B502FB-C245-E06B-5DAE-E57B72BE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F0346-7636-7F07-F218-5B915FB8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32568-543D-7E6C-7452-38512F22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49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39E4-9572-9FCB-8337-1CC7426E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F2C04-1AB0-C7BF-C741-F0E41A4C1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5DDA3-2F5E-9DD6-4EE1-C44F6293C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F7554-750A-66DD-AE45-4A9E5597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54363-690C-2242-4B50-FAA53701C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E63E9-C71E-C8A4-35DC-B635788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0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29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9D9-0225-5981-EBAD-1E5B4158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56412-20B6-F2C4-196B-B7174081C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CFADE-1AD8-B1C0-A0A2-F939567F3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BEB32-8410-BC15-2669-695376DC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60DF-8165-08C1-D20E-1EC38235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9B5A6-9A3A-79F9-B06D-7B8AC9AB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37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F83D-984E-BC69-FB96-A201BAC0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9A487-4175-47D9-6F72-D6848DE40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0C676-493D-CC39-4113-113F0399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B3E49-B797-1273-328A-ED425CCE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A2AC0-C2B5-A22D-E344-62B51FD2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18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06EA9-4353-21C6-147B-874274BBB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2EAD4-481F-425E-35F6-0B1DAE29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4F2BE-584E-B071-F01F-AFDA4DA0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5F351-D4F7-3DBD-8431-BCCDEC23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CF20D-B83B-298D-6AA4-1F87C562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8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3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9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02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8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304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90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just">
              <a:defRPr sz="1200" spc="7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cap="none" spc="7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9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 cap="none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8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8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8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8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8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945AC-3F79-E70A-8C72-1CE868F97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98CA6-3E65-9486-2830-12809E30D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94D9-3035-8220-0612-52BA52B48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2/26/2024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FCFE8-00C5-579D-030C-1D09BEF07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51123-7483-B10D-0D5D-AD58B7FB2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9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gov.a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johndoe@gov.qld.au" TargetMode="External"/><Relationship Id="rId2" Type="http://schemas.openxmlformats.org/officeDocument/2006/relationships/hyperlink" Target="mailto:rhamp14@eq.edu.a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tom@gov.qld.au" TargetMode="External"/><Relationship Id="rId4" Type="http://schemas.openxmlformats.org/officeDocument/2006/relationships/hyperlink" Target="mailto:jane@mail.com.a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.qld.gov.au/climateaction/emissions-targets" TargetMode="External"/><Relationship Id="rId2" Type="http://schemas.openxmlformats.org/officeDocument/2006/relationships/hyperlink" Target="https://www.epa.gov/ghgemissions/sources-greenhouse-gas-emission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eoftheenvironment.des.qld.gov.a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820A1-B846-4A0C-8A03-2E3E520B1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b">
            <a:normAutofit/>
          </a:bodyPr>
          <a:lstStyle/>
          <a:p>
            <a:pPr algn="l"/>
            <a:r>
              <a:rPr lang="en-AU" dirty="0"/>
              <a:t>Digital Solutions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E503D-7869-0D92-BC0F-ECDAECFE7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525963"/>
            <a:ext cx="6021207" cy="1509712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AU" dirty="0"/>
              <a:t>IA1 – Technical Proposal</a:t>
            </a:r>
          </a:p>
          <a:p>
            <a:pPr algn="l"/>
            <a:r>
              <a:rPr lang="en-AU" dirty="0"/>
              <a:t>Riley Hampson</a:t>
            </a:r>
          </a:p>
        </p:txBody>
      </p:sp>
      <p:pic>
        <p:nvPicPr>
          <p:cNvPr id="4" name="Picture 3" descr="3D purple chromosome design">
            <a:extLst>
              <a:ext uri="{FF2B5EF4-FFF2-40B4-BE49-F238E27FC236}">
                <a16:creationId xmlns:a16="http://schemas.microsoft.com/office/drawing/2014/main" id="{26331620-6F37-DE46-C6FB-8A7D8B76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8" r="16641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74CD-09E5-457B-8FF9-4755A843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29497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513D-CD69-0A16-CF46-9D64C001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08F73-DB92-8544-941B-9220A0333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598" y="2453521"/>
            <a:ext cx="8416803" cy="4222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11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67BE-1D42-1EFB-9A57-2B886D28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Existing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04D14-C5CF-DA8E-20B8-0513651CB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" r="10463"/>
          <a:stretch/>
        </p:blipFill>
        <p:spPr>
          <a:xfrm>
            <a:off x="286022" y="3031496"/>
            <a:ext cx="6139876" cy="3149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668240-F9A0-E4E8-3A38-96E8F7812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923" y="2535549"/>
            <a:ext cx="4134077" cy="41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5AB2A-996E-12DA-D817-46171B6E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515" y="2018598"/>
            <a:ext cx="4217921" cy="4342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32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8046-3E3A-4F2E-BCF4-0588D039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4986B-222C-B025-03FB-676F1D90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5" y="2461611"/>
            <a:ext cx="3758266" cy="3768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F6B56-7E06-6A1B-71A8-0D8A2423734C}"/>
              </a:ext>
            </a:extLst>
          </p:cNvPr>
          <p:cNvSpPr txBox="1"/>
          <p:nvPr/>
        </p:nvSpPr>
        <p:spPr>
          <a:xfrm>
            <a:off x="137832" y="6304002"/>
            <a:ext cx="609527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Environmental Protection Agency. (2023, October 5). Sources of Greenhouse Gas Emissions. United States Environmental Protection Agency. https://www.epa.gov/ghgemissions/sources-greenhouse-gas-emissions</a:t>
            </a:r>
          </a:p>
          <a:p>
            <a:endParaRPr lang="en-US" dirty="0"/>
          </a:p>
          <a:p>
            <a:r>
              <a:rPr lang="en-US" dirty="0"/>
              <a:t>‌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0C3DC-DB34-E6BE-AE1D-865126D1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912" y="2461611"/>
            <a:ext cx="4808659" cy="3629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E43315-7185-FB3A-ED0F-38335F20F6C1}"/>
              </a:ext>
            </a:extLst>
          </p:cNvPr>
          <p:cNvSpPr txBox="1"/>
          <p:nvPr/>
        </p:nvSpPr>
        <p:spPr>
          <a:xfrm>
            <a:off x="6520912" y="6127666"/>
            <a:ext cx="567108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Science, jurisdiction=Queensland; sector=government; </a:t>
            </a:r>
            <a:r>
              <a:rPr lang="en-US" sz="1000" dirty="0" err="1"/>
              <a:t>corporateName</a:t>
            </a:r>
            <a:r>
              <a:rPr lang="en-US" sz="1000" dirty="0"/>
              <a:t>=Department of E. and. (2021, July 30). Queensland’s 2019 greenhouse gas emissions and targets. Queensland Climate Action. https://www.des.qld.gov.au/climateaction/emissions-targets</a:t>
            </a:r>
          </a:p>
          <a:p>
            <a:endParaRPr lang="en-US" dirty="0"/>
          </a:p>
          <a:p>
            <a:r>
              <a:rPr lang="en-US" dirty="0"/>
              <a:t>‌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608E0D-C03E-E028-E101-E04263D6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038" y="1627388"/>
            <a:ext cx="4622821" cy="4676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BA4362-AD2E-6659-793A-2993C81C1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541" y="1594361"/>
            <a:ext cx="4907371" cy="5019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9FBB47-BA81-A8B6-74B9-F251BBF8D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084" y="1594361"/>
            <a:ext cx="5920961" cy="5083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397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74CD-09E5-457B-8FF9-4755A843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Story</a:t>
            </a:r>
          </a:p>
        </p:txBody>
      </p:sp>
    </p:spTree>
    <p:extLst>
      <p:ext uri="{BB962C8B-B14F-4D97-AF65-F5344CB8AC3E}">
        <p14:creationId xmlns:p14="http://schemas.microsoft.com/office/powerpoint/2010/main" val="230643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AB86-055B-842D-CD6C-B61B53CC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C3851-3761-2287-F1FA-64EE08AC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7" y="2336582"/>
            <a:ext cx="1261465" cy="4369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3E0D81-C279-595E-149A-7D7837E2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546" y="2698310"/>
            <a:ext cx="8785752" cy="3773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34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9B3D-6CE6-3316-C921-A1DF25EA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4036E3-1F0D-0B61-1AA7-8C16C09C5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654"/>
          <a:stretch/>
        </p:blipFill>
        <p:spPr>
          <a:xfrm>
            <a:off x="3758159" y="2530851"/>
            <a:ext cx="7851687" cy="2216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CA4C2-DF7B-1598-27C2-C33BC17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158" y="5345635"/>
            <a:ext cx="7851687" cy="1194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AF7DC-E581-16EB-2108-3230B96A0741}"/>
              </a:ext>
            </a:extLst>
          </p:cNvPr>
          <p:cNvSpPr txBox="1"/>
          <p:nvPr/>
        </p:nvSpPr>
        <p:spPr>
          <a:xfrm>
            <a:off x="234017" y="2530851"/>
            <a:ext cx="40952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400" b="1" dirty="0"/>
          </a:p>
          <a:p>
            <a:endParaRPr lang="en-AU" sz="2400" b="1" dirty="0"/>
          </a:p>
          <a:p>
            <a:r>
              <a:rPr lang="en-AU" sz="2400" b="1" dirty="0"/>
              <a:t>Sector Totals:</a:t>
            </a:r>
          </a:p>
          <a:p>
            <a:endParaRPr lang="en-AU" sz="2400" b="1" dirty="0"/>
          </a:p>
          <a:p>
            <a:endParaRPr lang="en-AU" sz="2400" b="1" dirty="0"/>
          </a:p>
          <a:p>
            <a:endParaRPr lang="en-AU" sz="2400" b="1" dirty="0"/>
          </a:p>
          <a:p>
            <a:endParaRPr lang="en-AU" sz="2400" b="1" dirty="0"/>
          </a:p>
          <a:p>
            <a:endParaRPr lang="en-AU" sz="2400" b="1" dirty="0"/>
          </a:p>
          <a:p>
            <a:endParaRPr lang="en-AU" sz="2400" b="1" dirty="0"/>
          </a:p>
          <a:p>
            <a:r>
              <a:rPr lang="en-AU" sz="2400" b="1" dirty="0"/>
              <a:t>Agriculture Totals:</a:t>
            </a:r>
          </a:p>
        </p:txBody>
      </p:sp>
    </p:spTree>
    <p:extLst>
      <p:ext uri="{BB962C8B-B14F-4D97-AF65-F5344CB8AC3E}">
        <p14:creationId xmlns:p14="http://schemas.microsoft.com/office/powerpoint/2010/main" val="368405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91B4-E55A-90DB-1635-017A9EF1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Datasets (Notes)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20807-1D5B-3CB2-31DB-147E0851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53" y="2995479"/>
            <a:ext cx="4839375" cy="2695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3CC0ED-892E-B53C-D835-94BEA3B87163}"/>
              </a:ext>
            </a:extLst>
          </p:cNvPr>
          <p:cNvSpPr txBox="1"/>
          <p:nvPr/>
        </p:nvSpPr>
        <p:spPr>
          <a:xfrm>
            <a:off x="5910559" y="4158788"/>
            <a:ext cx="576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LULUCF: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L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and use, land use change and forestry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576027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D004-F98C-D131-CD22-4217E30A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90" y="317814"/>
            <a:ext cx="12099010" cy="1700784"/>
          </a:xfrm>
        </p:spPr>
        <p:txBody>
          <a:bodyPr/>
          <a:lstStyle/>
          <a:p>
            <a:r>
              <a:rPr lang="en-AU" dirty="0"/>
              <a:t>Data Dictionary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FBAA65-5058-939B-F513-99C8E610C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26535"/>
              </p:ext>
            </p:extLst>
          </p:nvPr>
        </p:nvGraphicFramePr>
        <p:xfrm>
          <a:off x="323933" y="2524171"/>
          <a:ext cx="4968740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185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1242185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  <a:gridCol w="1242185">
                  <a:extLst>
                    <a:ext uri="{9D8B030D-6E8A-4147-A177-3AD203B41FA5}">
                      <a16:colId xmlns:a16="http://schemas.microsoft.com/office/drawing/2014/main" val="2344791059"/>
                    </a:ext>
                  </a:extLst>
                </a:gridCol>
                <a:gridCol w="1242185">
                  <a:extLst>
                    <a:ext uri="{9D8B030D-6E8A-4147-A177-3AD203B41FA5}">
                      <a16:colId xmlns:a16="http://schemas.microsoft.com/office/drawing/2014/main" val="632554303"/>
                    </a:ext>
                  </a:extLst>
                </a:gridCol>
              </a:tblGrid>
              <a:tr h="351837">
                <a:tc>
                  <a:txBody>
                    <a:bodyPr/>
                    <a:lstStyle/>
                    <a:p>
                      <a:r>
                        <a:rPr lang="en-AU" sz="105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Validation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225245">
                <a:tc>
                  <a:txBody>
                    <a:bodyPr/>
                    <a:lstStyle/>
                    <a:p>
                      <a:r>
                        <a:rPr lang="en-AU" sz="1050" dirty="0"/>
                        <a:t>Emission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Float(10)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25245">
                <a:tc>
                  <a:txBody>
                    <a:bodyPr/>
                    <a:lstStyle/>
                    <a:p>
                      <a:r>
                        <a:rPr lang="en-AU" sz="105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229715"/>
                  </a:ext>
                </a:extLst>
              </a:tr>
              <a:tr h="225245">
                <a:tc>
                  <a:txBody>
                    <a:bodyPr/>
                    <a:lstStyle/>
                    <a:p>
                      <a:r>
                        <a:rPr lang="en-AU" sz="1050" dirty="0" err="1"/>
                        <a:t>StateID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Int(2)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Foreign key, 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03243"/>
                  </a:ext>
                </a:extLst>
              </a:tr>
              <a:tr h="351837">
                <a:tc>
                  <a:txBody>
                    <a:bodyPr/>
                    <a:lstStyle/>
                    <a:p>
                      <a:r>
                        <a:rPr lang="en-AU" sz="1050" dirty="0"/>
                        <a:t>SectorID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Foreign key, 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87135"/>
                  </a:ext>
                </a:extLst>
              </a:tr>
              <a:tr h="351837">
                <a:tc>
                  <a:txBody>
                    <a:bodyPr/>
                    <a:lstStyle/>
                    <a:p>
                      <a:r>
                        <a:rPr lang="en-AU" sz="1050" dirty="0" err="1"/>
                        <a:t>CategoryID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Int(5)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Foreign key, </a:t>
                      </a:r>
                    </a:p>
                    <a:p>
                      <a:r>
                        <a:rPr lang="en-AU" sz="105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6391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5A3095-26FA-9D06-3965-1881B8C0BAAE}"/>
              </a:ext>
            </a:extLst>
          </p:cNvPr>
          <p:cNvSpPr txBox="1"/>
          <p:nvPr/>
        </p:nvSpPr>
        <p:spPr>
          <a:xfrm>
            <a:off x="323933" y="2324668"/>
            <a:ext cx="27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Emissions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A4B5EC-3E44-8799-C4A9-9F52F9777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78755"/>
              </p:ext>
            </p:extLst>
          </p:nvPr>
        </p:nvGraphicFramePr>
        <p:xfrm>
          <a:off x="5498172" y="2753152"/>
          <a:ext cx="6251672" cy="99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69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1788698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  <a:gridCol w="1820087">
                  <a:extLst>
                    <a:ext uri="{9D8B030D-6E8A-4147-A177-3AD203B41FA5}">
                      <a16:colId xmlns:a16="http://schemas.microsoft.com/office/drawing/2014/main" val="2344791059"/>
                    </a:ext>
                  </a:extLst>
                </a:gridCol>
                <a:gridCol w="1562918">
                  <a:extLst>
                    <a:ext uri="{9D8B030D-6E8A-4147-A177-3AD203B41FA5}">
                      <a16:colId xmlns:a16="http://schemas.microsoft.com/office/drawing/2014/main" val="632554303"/>
                    </a:ext>
                  </a:extLst>
                </a:gridCol>
              </a:tblGrid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Validation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SectorID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Primary key,</a:t>
                      </a:r>
                    </a:p>
                    <a:p>
                      <a:r>
                        <a:rPr lang="en-AU" sz="1050" dirty="0"/>
                        <a:t>AUTO_INCREMENT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Varchar(100)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Agriculture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603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A7453B-13CE-C1C1-820B-F30D1A3A7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204813"/>
              </p:ext>
            </p:extLst>
          </p:nvPr>
        </p:nvGraphicFramePr>
        <p:xfrm>
          <a:off x="5498172" y="4238722"/>
          <a:ext cx="6251672" cy="99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038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1675629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  <a:gridCol w="1820087">
                  <a:extLst>
                    <a:ext uri="{9D8B030D-6E8A-4147-A177-3AD203B41FA5}">
                      <a16:colId xmlns:a16="http://schemas.microsoft.com/office/drawing/2014/main" val="2344791059"/>
                    </a:ext>
                  </a:extLst>
                </a:gridCol>
                <a:gridCol w="1562918">
                  <a:extLst>
                    <a:ext uri="{9D8B030D-6E8A-4147-A177-3AD203B41FA5}">
                      <a16:colId xmlns:a16="http://schemas.microsoft.com/office/drawing/2014/main" val="632554303"/>
                    </a:ext>
                  </a:extLst>
                </a:gridCol>
              </a:tblGrid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Validation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 err="1"/>
                        <a:t>CategoryID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Int(5)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Primary key,</a:t>
                      </a:r>
                    </a:p>
                    <a:p>
                      <a:r>
                        <a:rPr lang="en-AU" sz="1050" dirty="0"/>
                        <a:t>AITO_INCREMENT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Varchar(100)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603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204AAC-0E95-9EB9-5E4F-7C59C7631871}"/>
              </a:ext>
            </a:extLst>
          </p:cNvPr>
          <p:cNvSpPr txBox="1"/>
          <p:nvPr/>
        </p:nvSpPr>
        <p:spPr>
          <a:xfrm>
            <a:off x="5498170" y="2463167"/>
            <a:ext cx="27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Sectors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1C45E-9632-5547-3BC0-185AFD3E4539}"/>
              </a:ext>
            </a:extLst>
          </p:cNvPr>
          <p:cNvSpPr txBox="1"/>
          <p:nvPr/>
        </p:nvSpPr>
        <p:spPr>
          <a:xfrm>
            <a:off x="5498171" y="3930945"/>
            <a:ext cx="27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Category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11EA6B-0655-3023-D85F-268E61DA2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42815"/>
              </p:ext>
            </p:extLst>
          </p:nvPr>
        </p:nvGraphicFramePr>
        <p:xfrm>
          <a:off x="92990" y="5018565"/>
          <a:ext cx="5199684" cy="1809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481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1108091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  <a:gridCol w="1432409">
                  <a:extLst>
                    <a:ext uri="{9D8B030D-6E8A-4147-A177-3AD203B41FA5}">
                      <a16:colId xmlns:a16="http://schemas.microsoft.com/office/drawing/2014/main" val="2344791059"/>
                    </a:ext>
                  </a:extLst>
                </a:gridCol>
                <a:gridCol w="1765703">
                  <a:extLst>
                    <a:ext uri="{9D8B030D-6E8A-4147-A177-3AD203B41FA5}">
                      <a16:colId xmlns:a16="http://schemas.microsoft.com/office/drawing/2014/main" val="632554303"/>
                    </a:ext>
                  </a:extLst>
                </a:gridCol>
              </a:tblGrid>
              <a:tr h="298364">
                <a:tc>
                  <a:txBody>
                    <a:bodyPr/>
                    <a:lstStyle/>
                    <a:p>
                      <a:r>
                        <a:rPr lang="en-AU" sz="105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Validation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348942">
                <a:tc>
                  <a:txBody>
                    <a:bodyPr/>
                    <a:lstStyle/>
                    <a:p>
                      <a:r>
                        <a:rPr lang="en-AU" sz="1050" dirty="0" err="1"/>
                        <a:t>AdminID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Float(4)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Primary key,</a:t>
                      </a:r>
                    </a:p>
                    <a:p>
                      <a:r>
                        <a:rPr lang="en-AU" sz="1050" dirty="0"/>
                        <a:t>AUTO_INCREMENT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13243">
                <a:tc>
                  <a:txBody>
                    <a:bodyPr/>
                    <a:lstStyle/>
                    <a:p>
                      <a:r>
                        <a:rPr lang="en-AU" sz="105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Varchar(75)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John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229715"/>
                  </a:ext>
                </a:extLst>
              </a:tr>
              <a:tr h="213243">
                <a:tc>
                  <a:txBody>
                    <a:bodyPr/>
                    <a:lstStyle/>
                    <a:p>
                      <a:r>
                        <a:rPr lang="en-AU" sz="105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Varchar(100)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>
                          <a:hlinkClick r:id="rId2"/>
                        </a:rPr>
                        <a:t>John@gov.au</a:t>
                      </a:r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03243"/>
                  </a:ext>
                </a:extLst>
              </a:tr>
              <a:tr h="298364">
                <a:tc>
                  <a:txBody>
                    <a:bodyPr/>
                    <a:lstStyle/>
                    <a:p>
                      <a:r>
                        <a:rPr lang="en-AU" sz="1050" dirty="0"/>
                        <a:t>Telephone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Float(10)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optional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0412345678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87135"/>
                  </a:ext>
                </a:extLst>
              </a:tr>
              <a:tr h="298364">
                <a:tc>
                  <a:txBody>
                    <a:bodyPr/>
                    <a:lstStyle/>
                    <a:p>
                      <a:r>
                        <a:rPr lang="en-AU" sz="1050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Varchar(500)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600" dirty="0"/>
                        <a:t>5e884898da28047151d0e56f8dc6292773603d0d6aabbdd62a11ef721d1542d8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8448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D1F9502-A6EE-456F-12DF-1CD02FC524CA}"/>
              </a:ext>
            </a:extLst>
          </p:cNvPr>
          <p:cNvSpPr txBox="1"/>
          <p:nvPr/>
        </p:nvSpPr>
        <p:spPr>
          <a:xfrm>
            <a:off x="233914" y="4741565"/>
            <a:ext cx="27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Admins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95E0C-18DB-FF62-F574-7C380E4CA23C}"/>
              </a:ext>
            </a:extLst>
          </p:cNvPr>
          <p:cNvSpPr txBox="1"/>
          <p:nvPr/>
        </p:nvSpPr>
        <p:spPr>
          <a:xfrm>
            <a:off x="5473631" y="5315460"/>
            <a:ext cx="278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State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206FD1A-CCF7-8469-5E7F-C2E87D345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159327"/>
              </p:ext>
            </p:extLst>
          </p:nvPr>
        </p:nvGraphicFramePr>
        <p:xfrm>
          <a:off x="5498172" y="5592459"/>
          <a:ext cx="6251672" cy="99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038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1675629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  <a:gridCol w="1820087">
                  <a:extLst>
                    <a:ext uri="{9D8B030D-6E8A-4147-A177-3AD203B41FA5}">
                      <a16:colId xmlns:a16="http://schemas.microsoft.com/office/drawing/2014/main" val="2344791059"/>
                    </a:ext>
                  </a:extLst>
                </a:gridCol>
                <a:gridCol w="1562918">
                  <a:extLst>
                    <a:ext uri="{9D8B030D-6E8A-4147-A177-3AD203B41FA5}">
                      <a16:colId xmlns:a16="http://schemas.microsoft.com/office/drawing/2014/main" val="632554303"/>
                    </a:ext>
                  </a:extLst>
                </a:gridCol>
              </a:tblGrid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Validation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 err="1"/>
                        <a:t>StateID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Int(5)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Primary key,</a:t>
                      </a:r>
                    </a:p>
                    <a:p>
                      <a:r>
                        <a:rPr lang="en-AU" sz="1050" dirty="0"/>
                        <a:t>AITO_INCREMENT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Varchar(100)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QLD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60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31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FF9A-84A8-415C-E5D5-4092DC19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Sample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1D28DA-CACE-4665-8F14-1C975728D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937626"/>
              </p:ext>
            </p:extLst>
          </p:nvPr>
        </p:nvGraphicFramePr>
        <p:xfrm>
          <a:off x="274713" y="2628183"/>
          <a:ext cx="4545260" cy="1582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494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761528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  <a:gridCol w="881292">
                  <a:extLst>
                    <a:ext uri="{9D8B030D-6E8A-4147-A177-3AD203B41FA5}">
                      <a16:colId xmlns:a16="http://schemas.microsoft.com/office/drawing/2014/main" val="2344791059"/>
                    </a:ext>
                  </a:extLst>
                </a:gridCol>
                <a:gridCol w="701298">
                  <a:extLst>
                    <a:ext uri="{9D8B030D-6E8A-4147-A177-3AD203B41FA5}">
                      <a16:colId xmlns:a16="http://schemas.microsoft.com/office/drawing/2014/main" val="632554303"/>
                    </a:ext>
                  </a:extLst>
                </a:gridCol>
                <a:gridCol w="937648">
                  <a:extLst>
                    <a:ext uri="{9D8B030D-6E8A-4147-A177-3AD203B41FA5}">
                      <a16:colId xmlns:a16="http://schemas.microsoft.com/office/drawing/2014/main" val="1422858534"/>
                    </a:ext>
                  </a:extLst>
                </a:gridCol>
              </a:tblGrid>
              <a:tr h="290639">
                <a:tc>
                  <a:txBody>
                    <a:bodyPr/>
                    <a:lstStyle/>
                    <a:p>
                      <a:r>
                        <a:rPr lang="en-AU" sz="1050" dirty="0"/>
                        <a:t>GHG Emissions (Million Tons)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0.082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0.039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80395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67.35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9061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14.73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1710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19D34E-7F06-7975-B196-21AA9415C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963595"/>
              </p:ext>
            </p:extLst>
          </p:nvPr>
        </p:nvGraphicFramePr>
        <p:xfrm>
          <a:off x="6290257" y="2617763"/>
          <a:ext cx="4109569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470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2133099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</a:tblGrid>
              <a:tr h="220366">
                <a:tc>
                  <a:txBody>
                    <a:bodyPr/>
                    <a:lstStyle/>
                    <a:p>
                      <a:r>
                        <a:rPr lang="en-AU" sz="1050" dirty="0"/>
                        <a:t>SectorID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Sector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220366"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04375"/>
                  </a:ext>
                </a:extLst>
              </a:tr>
              <a:tr h="220366">
                <a:tc>
                  <a:txBody>
                    <a:bodyPr/>
                    <a:lstStyle/>
                    <a:p>
                      <a:r>
                        <a:rPr lang="en-AU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Agriculture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20366">
                <a:tc>
                  <a:txBody>
                    <a:bodyPr/>
                    <a:lstStyle/>
                    <a:p>
                      <a:r>
                        <a:rPr lang="en-AU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Stationary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444829"/>
                  </a:ext>
                </a:extLst>
              </a:tr>
              <a:tr h="220366">
                <a:tc>
                  <a:txBody>
                    <a:bodyPr/>
                    <a:lstStyle/>
                    <a:p>
                      <a:r>
                        <a:rPr lang="en-AU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Transport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6692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66D909-F321-2615-38A5-AD3DE687E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333069"/>
              </p:ext>
            </p:extLst>
          </p:nvPr>
        </p:nvGraphicFramePr>
        <p:xfrm>
          <a:off x="6290256" y="4229084"/>
          <a:ext cx="410956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470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2133099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</a:tblGrid>
              <a:tr h="250554">
                <a:tc>
                  <a:txBody>
                    <a:bodyPr/>
                    <a:lstStyle/>
                    <a:p>
                      <a:r>
                        <a:rPr lang="en-AU" sz="1050" dirty="0" err="1"/>
                        <a:t>CategoryID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250554"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50554">
                <a:tc>
                  <a:txBody>
                    <a:bodyPr/>
                    <a:lstStyle/>
                    <a:p>
                      <a:r>
                        <a:rPr lang="en-AU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Liming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444829"/>
                  </a:ext>
                </a:extLst>
              </a:tr>
              <a:tr h="250554">
                <a:tc>
                  <a:txBody>
                    <a:bodyPr/>
                    <a:lstStyle/>
                    <a:p>
                      <a:r>
                        <a:rPr lang="en-AU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Urea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669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5999C53-EFCE-4ECF-F517-ECACF954210A}"/>
              </a:ext>
            </a:extLst>
          </p:cNvPr>
          <p:cNvSpPr txBox="1"/>
          <p:nvPr/>
        </p:nvSpPr>
        <p:spPr>
          <a:xfrm>
            <a:off x="274713" y="2361171"/>
            <a:ext cx="4463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Emissions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DF41E-4B7B-3499-26BA-D92BCB328A2D}"/>
              </a:ext>
            </a:extLst>
          </p:cNvPr>
          <p:cNvSpPr txBox="1"/>
          <p:nvPr/>
        </p:nvSpPr>
        <p:spPr>
          <a:xfrm>
            <a:off x="6290258" y="2351184"/>
            <a:ext cx="4463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Sectors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44BEA-9B2D-4C69-8C8F-414EC30884C4}"/>
              </a:ext>
            </a:extLst>
          </p:cNvPr>
          <p:cNvSpPr txBox="1"/>
          <p:nvPr/>
        </p:nvSpPr>
        <p:spPr>
          <a:xfrm>
            <a:off x="6290256" y="3962484"/>
            <a:ext cx="4463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Category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0E4B46-AA5D-9382-F8A0-086937836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770525"/>
              </p:ext>
            </p:extLst>
          </p:nvPr>
        </p:nvGraphicFramePr>
        <p:xfrm>
          <a:off x="112611" y="4725688"/>
          <a:ext cx="5833654" cy="189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080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1090320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  <a:gridCol w="1625196">
                  <a:extLst>
                    <a:ext uri="{9D8B030D-6E8A-4147-A177-3AD203B41FA5}">
                      <a16:colId xmlns:a16="http://schemas.microsoft.com/office/drawing/2014/main" val="2344791059"/>
                    </a:ext>
                  </a:extLst>
                </a:gridCol>
                <a:gridCol w="1214745">
                  <a:extLst>
                    <a:ext uri="{9D8B030D-6E8A-4147-A177-3AD203B41FA5}">
                      <a16:colId xmlns:a16="http://schemas.microsoft.com/office/drawing/2014/main" val="632554303"/>
                    </a:ext>
                  </a:extLst>
                </a:gridCol>
                <a:gridCol w="992313">
                  <a:extLst>
                    <a:ext uri="{9D8B030D-6E8A-4147-A177-3AD203B41FA5}">
                      <a16:colId xmlns:a16="http://schemas.microsoft.com/office/drawing/2014/main" val="559615462"/>
                    </a:ext>
                  </a:extLst>
                </a:gridCol>
              </a:tblGrid>
              <a:tr h="290639">
                <a:tc>
                  <a:txBody>
                    <a:bodyPr/>
                    <a:lstStyle/>
                    <a:p>
                      <a:r>
                        <a:rPr lang="en-AU" sz="1050" dirty="0" err="1"/>
                        <a:t>AdminID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Telephone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Riley Hampson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>
                          <a:hlinkClick r:id="rId2"/>
                        </a:rPr>
                        <a:t>rhamp14@eq.edu.au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0412345678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500" dirty="0"/>
                        <a:t>5e884898da28047151d0e56f8dc6292773603d0d6aabbdd62a11ef721d1542d8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John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>
                          <a:hlinkClick r:id="rId3"/>
                        </a:rPr>
                        <a:t>johndoe@gov.qld.au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4012345678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500" dirty="0"/>
                        <a:t>ef92b778bafe771e89245b89ecbc08a44a4e166c06659911881f383d4473e94f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80395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>
                          <a:hlinkClick r:id="rId4"/>
                        </a:rPr>
                        <a:t>jane@mail.com.au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500" dirty="0"/>
                        <a:t>567bacc47c4622ca2d56138db548c72dbc7d227876dbec325df4f0a19d131ed9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9061"/>
                  </a:ext>
                </a:extLst>
              </a:tr>
              <a:tr h="292698">
                <a:tc>
                  <a:txBody>
                    <a:bodyPr/>
                    <a:lstStyle/>
                    <a:p>
                      <a:r>
                        <a:rPr lang="en-AU" sz="1050" dirty="0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Tom </a:t>
                      </a:r>
                      <a:r>
                        <a:rPr lang="en-AU" sz="1050" dirty="0" err="1"/>
                        <a:t>Howeth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>
                          <a:hlinkClick r:id="rId5"/>
                        </a:rPr>
                        <a:t>tom@gov.qld.au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4087654321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500" dirty="0"/>
                        <a:t>07484e32181dcf3e72367631b452a7850fb1b4f7448cd7dea9e1580b66541061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171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44D5155-15AC-1AF6-F2AF-ABF782C1DFD6}"/>
              </a:ext>
            </a:extLst>
          </p:cNvPr>
          <p:cNvSpPr txBox="1"/>
          <p:nvPr/>
        </p:nvSpPr>
        <p:spPr>
          <a:xfrm>
            <a:off x="274713" y="4411810"/>
            <a:ext cx="4463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Admins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F77C6-1E0B-A828-9181-8D80DAFFD0B1}"/>
              </a:ext>
            </a:extLst>
          </p:cNvPr>
          <p:cNvSpPr txBox="1"/>
          <p:nvPr/>
        </p:nvSpPr>
        <p:spPr>
          <a:xfrm>
            <a:off x="6290257" y="5234924"/>
            <a:ext cx="4463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Table: State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9DD673-203F-9D5A-27F4-BCD39F0AC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26804"/>
              </p:ext>
            </p:extLst>
          </p:nvPr>
        </p:nvGraphicFramePr>
        <p:xfrm>
          <a:off x="6290257" y="5511923"/>
          <a:ext cx="410956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470">
                  <a:extLst>
                    <a:ext uri="{9D8B030D-6E8A-4147-A177-3AD203B41FA5}">
                      <a16:colId xmlns:a16="http://schemas.microsoft.com/office/drawing/2014/main" val="3316789361"/>
                    </a:ext>
                  </a:extLst>
                </a:gridCol>
                <a:gridCol w="2133099">
                  <a:extLst>
                    <a:ext uri="{9D8B030D-6E8A-4147-A177-3AD203B41FA5}">
                      <a16:colId xmlns:a16="http://schemas.microsoft.com/office/drawing/2014/main" val="2671348544"/>
                    </a:ext>
                  </a:extLst>
                </a:gridCol>
              </a:tblGrid>
              <a:tr h="250554">
                <a:tc>
                  <a:txBody>
                    <a:bodyPr/>
                    <a:lstStyle/>
                    <a:p>
                      <a:r>
                        <a:rPr lang="en-AU" sz="1050" dirty="0" err="1"/>
                        <a:t>StateID</a:t>
                      </a:r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93207"/>
                  </a:ext>
                </a:extLst>
              </a:tr>
              <a:tr h="250554">
                <a:tc>
                  <a:txBody>
                    <a:bodyPr/>
                    <a:lstStyle/>
                    <a:p>
                      <a:r>
                        <a:rPr lang="en-AU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QLD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51456"/>
                  </a:ext>
                </a:extLst>
              </a:tr>
              <a:tr h="250554">
                <a:tc>
                  <a:txBody>
                    <a:bodyPr/>
                    <a:lstStyle/>
                    <a:p>
                      <a:r>
                        <a:rPr lang="en-AU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NSW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444829"/>
                  </a:ext>
                </a:extLst>
              </a:tr>
              <a:tr h="250554">
                <a:tc>
                  <a:txBody>
                    <a:bodyPr/>
                    <a:lstStyle/>
                    <a:p>
                      <a:r>
                        <a:rPr lang="en-AU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66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6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ind turbines against blue sky">
            <a:extLst>
              <a:ext uri="{FF2B5EF4-FFF2-40B4-BE49-F238E27FC236}">
                <a16:creationId xmlns:a16="http://schemas.microsoft.com/office/drawing/2014/main" id="{F6083FD8-2B99-145A-DF59-8FDB3AB49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0B446-4026-16F3-3731-E4989432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5078181"/>
            <a:ext cx="10268712" cy="5736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cap="all" dirty="0">
                <a:solidFill>
                  <a:srgbClr val="FFFFFF"/>
                </a:solidFill>
              </a:rPr>
              <a:t>Climate Facts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6678D-3C62-8971-A807-B3813E560F46}"/>
              </a:ext>
            </a:extLst>
          </p:cNvPr>
          <p:cNvSpPr txBox="1"/>
          <p:nvPr/>
        </p:nvSpPr>
        <p:spPr>
          <a:xfrm>
            <a:off x="961644" y="4551139"/>
            <a:ext cx="10268712" cy="5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sz="2000" spc="50" dirty="0">
                <a:solidFill>
                  <a:schemeClr val="bg1"/>
                </a:solidFill>
              </a:rPr>
              <a:t>Technical Proposal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D7CEA-4449-D940-6626-07AE7BD5CC52}"/>
              </a:ext>
            </a:extLst>
          </p:cNvPr>
          <p:cNvSpPr txBox="1"/>
          <p:nvPr/>
        </p:nvSpPr>
        <p:spPr>
          <a:xfrm>
            <a:off x="961644" y="5651850"/>
            <a:ext cx="10268712" cy="5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sz="2000" spc="50" dirty="0">
                <a:solidFill>
                  <a:schemeClr val="bg1"/>
                </a:solidFill>
              </a:rPr>
              <a:t>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513122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402F-72D9-A0C8-0103-040114CF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2722230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B31D-5467-8DB3-5552-DE01B85C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2410D-25E5-2DC8-97DC-B45C13B3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3" y="3159230"/>
            <a:ext cx="2616737" cy="261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1FFDD-BABB-DA25-B706-370888A0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58" y="2764762"/>
            <a:ext cx="2134345" cy="3011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F71DE-EA28-FC1F-6A2B-B2E8FA14E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499" y="3396035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40CCD-6903-80BF-2BCF-2D27220EC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96" y="3382509"/>
            <a:ext cx="3185128" cy="17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01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371D9-DB97-FDDA-F80D-3FEBEDF4D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B080-469F-B466-1A16-CBAA015D0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 (Home)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695AF5-A5BE-0219-15FE-3DA4B6599298}"/>
              </a:ext>
            </a:extLst>
          </p:cNvPr>
          <p:cNvSpPr/>
          <p:nvPr/>
        </p:nvSpPr>
        <p:spPr>
          <a:xfrm>
            <a:off x="2157628" y="2510727"/>
            <a:ext cx="7873695" cy="4265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621FD-3ABF-6E0F-4C3B-5D5991BB4FBA}"/>
              </a:ext>
            </a:extLst>
          </p:cNvPr>
          <p:cNvSpPr/>
          <p:nvPr/>
        </p:nvSpPr>
        <p:spPr>
          <a:xfrm>
            <a:off x="2157628" y="2510727"/>
            <a:ext cx="7873695" cy="12398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944A702E-5A64-C8B2-08DA-248E2A34AEC9}"/>
              </a:ext>
            </a:extLst>
          </p:cNvPr>
          <p:cNvSpPr/>
          <p:nvPr/>
        </p:nvSpPr>
        <p:spPr>
          <a:xfrm>
            <a:off x="10120394" y="2588218"/>
            <a:ext cx="1979908" cy="1239864"/>
          </a:xfrm>
          <a:prstGeom prst="borderCallout1">
            <a:avLst>
              <a:gd name="adj1" fmla="val 22454"/>
              <a:gd name="adj2" fmla="val 1397"/>
              <a:gd name="adj3" fmla="val 39607"/>
              <a:gd name="adj4" fmla="val -12344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Clear text establishes the website. Large text used to establish hierarchy.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7A3308-96D2-8F2C-4676-15E937479E4C}"/>
              </a:ext>
            </a:extLst>
          </p:cNvPr>
          <p:cNvSpPr/>
          <p:nvPr/>
        </p:nvSpPr>
        <p:spPr>
          <a:xfrm>
            <a:off x="2157628" y="3750590"/>
            <a:ext cx="7873695" cy="2905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(Nav Bar)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DCCF126-48D0-B4D2-99F1-869B1BAED407}"/>
              </a:ext>
            </a:extLst>
          </p:cNvPr>
          <p:cNvSpPr/>
          <p:nvPr/>
        </p:nvSpPr>
        <p:spPr>
          <a:xfrm>
            <a:off x="88649" y="2656022"/>
            <a:ext cx="1979908" cy="1239864"/>
          </a:xfrm>
          <a:prstGeom prst="borderCallout1">
            <a:avLst>
              <a:gd name="adj1" fmla="val 89017"/>
              <a:gd name="adj2" fmla="val 91417"/>
              <a:gd name="adj3" fmla="val 105984"/>
              <a:gd name="adj4" fmla="val 171866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Easy to access navigation bar located where most nav bar’s are for easy learnability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C6B52793-5E7E-F2EB-D35B-EC1F43D51EB0}"/>
              </a:ext>
            </a:extLst>
          </p:cNvPr>
          <p:cNvSpPr/>
          <p:nvPr/>
        </p:nvSpPr>
        <p:spPr>
          <a:xfrm>
            <a:off x="3342290" y="4272746"/>
            <a:ext cx="5306222" cy="350649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F2A2360E-27E8-3624-4D54-6F920C46EA40}"/>
              </a:ext>
            </a:extLst>
          </p:cNvPr>
          <p:cNvSpPr/>
          <p:nvPr/>
        </p:nvSpPr>
        <p:spPr>
          <a:xfrm>
            <a:off x="3342290" y="4759272"/>
            <a:ext cx="5306222" cy="350649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ADA03CEA-03CF-6F3A-D633-B3806B649261}"/>
              </a:ext>
            </a:extLst>
          </p:cNvPr>
          <p:cNvSpPr/>
          <p:nvPr/>
        </p:nvSpPr>
        <p:spPr>
          <a:xfrm>
            <a:off x="3342290" y="5281428"/>
            <a:ext cx="4261194" cy="350649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4D62BC6A-2B52-B5E4-B7E5-DF945A49565D}"/>
              </a:ext>
            </a:extLst>
          </p:cNvPr>
          <p:cNvSpPr/>
          <p:nvPr/>
        </p:nvSpPr>
        <p:spPr>
          <a:xfrm>
            <a:off x="10120394" y="4139340"/>
            <a:ext cx="1979908" cy="1239864"/>
          </a:xfrm>
          <a:prstGeom prst="borderCallout1">
            <a:avLst>
              <a:gd name="adj1" fmla="val 22454"/>
              <a:gd name="adj2" fmla="val 1397"/>
              <a:gd name="adj3" fmla="val -20758"/>
              <a:gd name="adj4" fmla="val -8261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Colour Contrast and Clear borders used to form  hierarchy and split content based on relevance and importance</a:t>
            </a:r>
          </a:p>
        </p:txBody>
      </p:sp>
    </p:spTree>
    <p:extLst>
      <p:ext uri="{BB962C8B-B14F-4D97-AF65-F5344CB8AC3E}">
        <p14:creationId xmlns:p14="http://schemas.microsoft.com/office/powerpoint/2010/main" val="259714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F2B6-4A1D-19E9-7EBC-5B17B2BF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 (Charts)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DCCDED-35E2-39EC-84BF-F172D7959A25}"/>
              </a:ext>
            </a:extLst>
          </p:cNvPr>
          <p:cNvSpPr/>
          <p:nvPr/>
        </p:nvSpPr>
        <p:spPr>
          <a:xfrm>
            <a:off x="2157629" y="2510727"/>
            <a:ext cx="6796517" cy="4265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F97C8-2FA7-0A19-B4F0-85511CC80D9B}"/>
              </a:ext>
            </a:extLst>
          </p:cNvPr>
          <p:cNvSpPr/>
          <p:nvPr/>
        </p:nvSpPr>
        <p:spPr>
          <a:xfrm>
            <a:off x="2157629" y="2510727"/>
            <a:ext cx="6796517" cy="12398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2BF53-340A-F67B-77AA-96FC784BE9F1}"/>
              </a:ext>
            </a:extLst>
          </p:cNvPr>
          <p:cNvSpPr/>
          <p:nvPr/>
        </p:nvSpPr>
        <p:spPr>
          <a:xfrm>
            <a:off x="2157629" y="3750590"/>
            <a:ext cx="6796518" cy="2905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(Nav Bar)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84844351-A823-A977-FA2A-A1CDC676BDF4}"/>
              </a:ext>
            </a:extLst>
          </p:cNvPr>
          <p:cNvSpPr/>
          <p:nvPr/>
        </p:nvSpPr>
        <p:spPr>
          <a:xfrm>
            <a:off x="88649" y="4108400"/>
            <a:ext cx="1979908" cy="1239864"/>
          </a:xfrm>
          <a:prstGeom prst="borderCallout1">
            <a:avLst>
              <a:gd name="adj1" fmla="val 89017"/>
              <a:gd name="adj2" fmla="val 91417"/>
              <a:gd name="adj3" fmla="val 46061"/>
              <a:gd name="adj4" fmla="val 161206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Simple and noncomplex overall UI for easy retrieval of any presented information</a:t>
            </a:r>
          </a:p>
        </p:txBody>
      </p:sp>
      <p:sp>
        <p:nvSpPr>
          <p:cNvPr id="11" name="Action Button: Get Information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565453-4CB1-36A2-C035-9AFF28DF1630}"/>
              </a:ext>
            </a:extLst>
          </p:cNvPr>
          <p:cNvSpPr/>
          <p:nvPr/>
        </p:nvSpPr>
        <p:spPr>
          <a:xfrm>
            <a:off x="4458991" y="4242720"/>
            <a:ext cx="3274017" cy="2065149"/>
          </a:xfrm>
          <a:prstGeom prst="actionButtonInformati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999B297B-8043-25D0-A3E0-A9D9313350B1}"/>
              </a:ext>
            </a:extLst>
          </p:cNvPr>
          <p:cNvSpPr/>
          <p:nvPr/>
        </p:nvSpPr>
        <p:spPr>
          <a:xfrm>
            <a:off x="88649" y="5500665"/>
            <a:ext cx="1979908" cy="1239864"/>
          </a:xfrm>
          <a:prstGeom prst="borderCallout1">
            <a:avLst>
              <a:gd name="adj1" fmla="val 89017"/>
              <a:gd name="adj2" fmla="val 91417"/>
              <a:gd name="adj3" fmla="val 4734"/>
              <a:gd name="adj4" fmla="val 23272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Charts placed at top of page so visual data is easy to find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2B338DCF-C69B-086B-2BE3-555A3CB78AEE}"/>
              </a:ext>
            </a:extLst>
          </p:cNvPr>
          <p:cNvSpPr/>
          <p:nvPr/>
        </p:nvSpPr>
        <p:spPr>
          <a:xfrm>
            <a:off x="2328089" y="4193171"/>
            <a:ext cx="1957192" cy="572558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Drop Down Menu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5C0EB-7A21-B425-199F-05C16FFC7A0D}"/>
              </a:ext>
            </a:extLst>
          </p:cNvPr>
          <p:cNvSpPr txBox="1"/>
          <p:nvPr/>
        </p:nvSpPr>
        <p:spPr>
          <a:xfrm>
            <a:off x="8954146" y="2557221"/>
            <a:ext cx="3237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Base SQL statement:</a:t>
            </a:r>
          </a:p>
          <a:p>
            <a:endParaRPr lang="en-AU" sz="1000" dirty="0"/>
          </a:p>
          <a:p>
            <a:endParaRPr lang="en-AU" sz="1000" dirty="0"/>
          </a:p>
          <a:p>
            <a:r>
              <a:rPr lang="en-AU" sz="1000" dirty="0"/>
              <a:t>SELECT Emissions.Emission, Emissions.Year, State.State, Sectors.Sector, Category.Category</a:t>
            </a:r>
          </a:p>
          <a:p>
            <a:r>
              <a:rPr lang="en-AU" sz="1000" dirty="0"/>
              <a:t>FROM Emissions</a:t>
            </a:r>
          </a:p>
          <a:p>
            <a:r>
              <a:rPr lang="en-AU" sz="1000" dirty="0"/>
              <a:t>JOIN State ON Emissions.StateID = State.StateID</a:t>
            </a:r>
          </a:p>
          <a:p>
            <a:r>
              <a:rPr lang="en-AU" sz="1000" dirty="0"/>
              <a:t>JOIN Sectors ON Emissions.SectorID = Sectors.SectorID</a:t>
            </a:r>
          </a:p>
          <a:p>
            <a:r>
              <a:rPr lang="en-AU" sz="1000" dirty="0"/>
              <a:t>JOIN Category ON Emissions.CategoryID = Category.CategoryID</a:t>
            </a:r>
          </a:p>
          <a:p>
            <a:endParaRPr lang="en-AU" sz="1000" dirty="0"/>
          </a:p>
          <a:p>
            <a:endParaRPr lang="en-AU" sz="1000" dirty="0"/>
          </a:p>
          <a:p>
            <a:r>
              <a:rPr lang="en-AU" sz="1000" dirty="0"/>
              <a:t>Depending on which option is selected from the drop-down menu, the WHERE clause will be added to the SQL query with the relevant information.</a:t>
            </a:r>
          </a:p>
        </p:txBody>
      </p:sp>
      <p:sp>
        <p:nvSpPr>
          <p:cNvPr id="7" name="Flowchart: Or 6">
            <a:extLst>
              <a:ext uri="{FF2B5EF4-FFF2-40B4-BE49-F238E27FC236}">
                <a16:creationId xmlns:a16="http://schemas.microsoft.com/office/drawing/2014/main" id="{84E5F401-4FE1-E625-5C5E-F6DD85FD9FEB}"/>
              </a:ext>
            </a:extLst>
          </p:cNvPr>
          <p:cNvSpPr/>
          <p:nvPr/>
        </p:nvSpPr>
        <p:spPr>
          <a:xfrm>
            <a:off x="5178139" y="4440293"/>
            <a:ext cx="1832674" cy="1670001"/>
          </a:xfrm>
          <a:prstGeom prst="flowChartO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780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B976-99D5-56D8-BE2C-71B66A01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 (Uploading)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B145B7-56D1-4F8C-8E2C-E2FDCCB620F7}"/>
              </a:ext>
            </a:extLst>
          </p:cNvPr>
          <p:cNvSpPr/>
          <p:nvPr/>
        </p:nvSpPr>
        <p:spPr>
          <a:xfrm>
            <a:off x="2159152" y="2418448"/>
            <a:ext cx="7873695" cy="4265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42EDC-1944-486B-80DD-03AB6F534AD6}"/>
              </a:ext>
            </a:extLst>
          </p:cNvPr>
          <p:cNvSpPr/>
          <p:nvPr/>
        </p:nvSpPr>
        <p:spPr>
          <a:xfrm>
            <a:off x="2159152" y="2418448"/>
            <a:ext cx="7873695" cy="12398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63FED7-6DCF-4AA9-8CEA-6B9E2C63B702}"/>
              </a:ext>
            </a:extLst>
          </p:cNvPr>
          <p:cNvSpPr/>
          <p:nvPr/>
        </p:nvSpPr>
        <p:spPr>
          <a:xfrm>
            <a:off x="2159152" y="3658311"/>
            <a:ext cx="7873695" cy="2905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(Nav Bar)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ECC1E-A358-4FE4-B505-83DD71433638}"/>
              </a:ext>
            </a:extLst>
          </p:cNvPr>
          <p:cNvSpPr txBox="1"/>
          <p:nvPr/>
        </p:nvSpPr>
        <p:spPr>
          <a:xfrm>
            <a:off x="4938795" y="4089737"/>
            <a:ext cx="231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Data Upload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564239-0356-4124-956D-8D311D948590}"/>
              </a:ext>
            </a:extLst>
          </p:cNvPr>
          <p:cNvSpPr/>
          <p:nvPr/>
        </p:nvSpPr>
        <p:spPr>
          <a:xfrm>
            <a:off x="5108769" y="5026037"/>
            <a:ext cx="1971413" cy="29059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bg1">
                    <a:lumMod val="95000"/>
                  </a:schemeClr>
                </a:solidFill>
              </a:rPr>
              <a:t>(Upload link)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30D8F1-5C8B-4626-88F9-2DB5A4AF6F65}"/>
              </a:ext>
            </a:extLst>
          </p:cNvPr>
          <p:cNvSpPr/>
          <p:nvPr/>
        </p:nvSpPr>
        <p:spPr>
          <a:xfrm>
            <a:off x="5108768" y="6131230"/>
            <a:ext cx="1971413" cy="29059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bg1">
                    <a:lumMod val="95000"/>
                  </a:schemeClr>
                </a:solidFill>
              </a:rPr>
              <a:t>Submit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6AC98ED-CE8E-47E5-9B25-E913F5D12056}"/>
              </a:ext>
            </a:extLst>
          </p:cNvPr>
          <p:cNvSpPr/>
          <p:nvPr/>
        </p:nvSpPr>
        <p:spPr>
          <a:xfrm>
            <a:off x="88649" y="2656022"/>
            <a:ext cx="1979908" cy="1239864"/>
          </a:xfrm>
          <a:prstGeom prst="borderCallout1">
            <a:avLst>
              <a:gd name="adj1" fmla="val 89017"/>
              <a:gd name="adj2" fmla="val 91417"/>
              <a:gd name="adj3" fmla="val 178381"/>
              <a:gd name="adj4" fmla="val 23076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Simple and user friendly form layout with clear instructions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3A616706-6C5A-4BA6-A361-D363384B6A5C}"/>
              </a:ext>
            </a:extLst>
          </p:cNvPr>
          <p:cNvSpPr/>
          <p:nvPr/>
        </p:nvSpPr>
        <p:spPr>
          <a:xfrm>
            <a:off x="88649" y="5241229"/>
            <a:ext cx="1979908" cy="1239864"/>
          </a:xfrm>
          <a:prstGeom prst="borderCallout1">
            <a:avLst>
              <a:gd name="adj1" fmla="val 89017"/>
              <a:gd name="adj2" fmla="val 91417"/>
              <a:gd name="adj3" fmla="val 78243"/>
              <a:gd name="adj4" fmla="val 23838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Use of colour contrast to indicate action button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448BB95E-AF0B-4D42-8056-FC28AC81D4B0}"/>
              </a:ext>
            </a:extLst>
          </p:cNvPr>
          <p:cNvSpPr/>
          <p:nvPr/>
        </p:nvSpPr>
        <p:spPr>
          <a:xfrm>
            <a:off x="10123443" y="5171333"/>
            <a:ext cx="1979908" cy="1239864"/>
          </a:xfrm>
          <a:prstGeom prst="borderCallout1">
            <a:avLst>
              <a:gd name="adj1" fmla="val 96460"/>
              <a:gd name="adj2" fmla="val -1375"/>
              <a:gd name="adj3" fmla="val 11386"/>
              <a:gd name="adj4" fmla="val -14619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File upload link will only allow .csv files for data integrity</a:t>
            </a:r>
          </a:p>
        </p:txBody>
      </p:sp>
    </p:spTree>
    <p:extLst>
      <p:ext uri="{BB962C8B-B14F-4D97-AF65-F5344CB8AC3E}">
        <p14:creationId xmlns:p14="http://schemas.microsoft.com/office/powerpoint/2010/main" val="295413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0C42-4C8F-09FC-13D6-066B54B8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3645-8AC1-2660-3309-A3C06FF45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8" y="2324747"/>
            <a:ext cx="4816874" cy="30570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sz="1000" b="1" dirty="0" err="1"/>
              <a:t>connect.php</a:t>
            </a:r>
            <a:endParaRPr lang="en-AU" sz="1000" b="1" dirty="0"/>
          </a:p>
          <a:p>
            <a:pPr>
              <a:spcBef>
                <a:spcPts val="0"/>
              </a:spcBef>
            </a:pP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000" dirty="0" err="1">
                <a:latin typeface="Arial" panose="020B0604020202020204" pitchFamily="34" charset="0"/>
                <a:cs typeface="Arial" panose="020B0604020202020204" pitchFamily="34" charset="0"/>
              </a:rPr>
              <a:t>servern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server name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000" dirty="0" err="1">
                <a:latin typeface="Arial" panose="020B0604020202020204" pitchFamily="34" charset="0"/>
                <a:cs typeface="Arial" panose="020B0604020202020204" pitchFamily="34" charset="0"/>
              </a:rPr>
              <a:t>usern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username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password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password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000" dirty="0" err="1">
                <a:latin typeface="Arial" panose="020B0604020202020204" pitchFamily="34" charset="0"/>
                <a:cs typeface="Arial" panose="020B0604020202020204" pitchFamily="34" charset="0"/>
              </a:rPr>
              <a:t>dbn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database name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connection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000" dirty="0" err="1">
                <a:latin typeface="Arial" panose="020B0604020202020204" pitchFamily="34" charset="0"/>
                <a:cs typeface="Arial" panose="020B0604020202020204" pitchFamily="34" charset="0"/>
              </a:rPr>
              <a:t>mysqli_connect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AU" sz="1000" dirty="0" err="1">
                <a:latin typeface="Arial" panose="020B0604020202020204" pitchFamily="34" charset="0"/>
                <a:cs typeface="Arial" panose="020B0604020202020204" pitchFamily="34" charset="0"/>
              </a:rPr>
              <a:t>servern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1000" dirty="0" err="1">
                <a:latin typeface="Arial" panose="020B0604020202020204" pitchFamily="34" charset="0"/>
                <a:cs typeface="Arial" panose="020B0604020202020204" pitchFamily="34" charset="0"/>
              </a:rPr>
              <a:t>usern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, password, </a:t>
            </a:r>
            <a:r>
              <a:rPr lang="en-AU" sz="1000" dirty="0" err="1">
                <a:latin typeface="Arial" panose="020B0604020202020204" pitchFamily="34" charset="0"/>
                <a:cs typeface="Arial" panose="020B0604020202020204" pitchFamily="34" charset="0"/>
              </a:rPr>
              <a:t>dbn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connection is false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Error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     Exit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ENDIF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098C1E-FF5B-FC6B-1145-0C398573FEED}"/>
              </a:ext>
            </a:extLst>
          </p:cNvPr>
          <p:cNvSpPr txBox="1">
            <a:spLocks/>
          </p:cNvSpPr>
          <p:nvPr/>
        </p:nvSpPr>
        <p:spPr>
          <a:xfrm>
            <a:off x="5013702" y="2185261"/>
            <a:ext cx="6431796" cy="4397643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AU" sz="800" b="1" dirty="0" err="1"/>
              <a:t>State_totals.php</a:t>
            </a:r>
            <a:endParaRPr lang="en-AU" sz="800" b="1" dirty="0"/>
          </a:p>
          <a:p>
            <a:pPr>
              <a:lnSpc>
                <a:spcPct val="100000"/>
              </a:lnSpc>
            </a:pPr>
            <a:r>
              <a:rPr lang="en-AU" sz="800" b="1" dirty="0"/>
              <a:t>WHEN “</a:t>
            </a:r>
            <a:r>
              <a:rPr lang="en-AU" sz="800" dirty="0"/>
              <a:t>State Totals</a:t>
            </a:r>
            <a:r>
              <a:rPr lang="en-AU" sz="800" b="1" dirty="0"/>
              <a:t>” </a:t>
            </a:r>
            <a:r>
              <a:rPr lang="en-AU" sz="800" dirty="0"/>
              <a:t>Tab is run</a:t>
            </a:r>
            <a:endParaRPr lang="en-AU" sz="800" b="1" dirty="0"/>
          </a:p>
          <a:p>
            <a:pPr>
              <a:spcBef>
                <a:spcPts val="0"/>
              </a:spcBef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CONNECT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AU" sz="8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database</a:t>
            </a:r>
            <a:endParaRPr lang="en-AU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IF 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Connection is false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Error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     Exit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ENDIF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SET 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SQL Query </a:t>
            </a: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Emissions.Emission, State.State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Emissions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State ON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Emissions.StateID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State.StateID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Emissions.Year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2018 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		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Emissions.CategoryID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 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		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Emissions.SectorID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EXECUTE 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SQL Query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IF 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SQL Query NOT NULL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   OUTPUT 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table and table headers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   WHILE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row = SQL Query result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      OUTPUT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 result into row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   ENDWHILE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ELSE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   OUTPUT </a:t>
            </a:r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ENDELSE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   ENDIF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578411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F2E1-D14C-AF38-9F83-1D0CE6FB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C5410-325B-74E1-9F53-CE5F7860D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512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29328-AA31-6D5B-74D9-477F18B8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971C-919F-09CD-78BB-D32BD69B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A0C0-A264-7EE7-5DAD-04D3CE4172DB}"/>
              </a:ext>
            </a:extLst>
          </p:cNvPr>
          <p:cNvSpPr/>
          <p:nvPr/>
        </p:nvSpPr>
        <p:spPr>
          <a:xfrm>
            <a:off x="2157628" y="2510727"/>
            <a:ext cx="7873695" cy="4265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Welcome to Climate Facts</a:t>
            </a:r>
          </a:p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Your Queenslander's portal for all Greenhouse Gas </a:t>
            </a:r>
          </a:p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Emissions Data</a:t>
            </a: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Please select a menu to get started!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52583-881A-BF8A-04EB-1CDC6ABA72EC}"/>
              </a:ext>
            </a:extLst>
          </p:cNvPr>
          <p:cNvSpPr/>
          <p:nvPr/>
        </p:nvSpPr>
        <p:spPr>
          <a:xfrm>
            <a:off x="2157628" y="2510727"/>
            <a:ext cx="7873695" cy="123986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29F2C-6B2D-14D6-9C68-63DA71C76262}"/>
              </a:ext>
            </a:extLst>
          </p:cNvPr>
          <p:cNvSpPr/>
          <p:nvPr/>
        </p:nvSpPr>
        <p:spPr>
          <a:xfrm>
            <a:off x="2157628" y="3750590"/>
            <a:ext cx="7873695" cy="2905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HOME</a:t>
            </a:r>
            <a:r>
              <a:rPr lang="en-AU" dirty="0"/>
              <a:t> | EMISSIONS BY SECTOR | STATE TOTALS | LOGIN</a:t>
            </a:r>
          </a:p>
        </p:txBody>
      </p:sp>
    </p:spTree>
    <p:extLst>
      <p:ext uri="{BB962C8B-B14F-4D97-AF65-F5344CB8AC3E}">
        <p14:creationId xmlns:p14="http://schemas.microsoft.com/office/powerpoint/2010/main" val="413603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3C38-9BD4-67A2-372E-FB641A56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Emissions by Sector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F7FB3-CFC3-4F7B-B1B7-C2C83FB875BB}"/>
              </a:ext>
            </a:extLst>
          </p:cNvPr>
          <p:cNvSpPr/>
          <p:nvPr/>
        </p:nvSpPr>
        <p:spPr>
          <a:xfrm>
            <a:off x="2157628" y="2510727"/>
            <a:ext cx="7873695" cy="4265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61E1C-4245-4A07-9184-A936F4FD34FD}"/>
              </a:ext>
            </a:extLst>
          </p:cNvPr>
          <p:cNvSpPr/>
          <p:nvPr/>
        </p:nvSpPr>
        <p:spPr>
          <a:xfrm>
            <a:off x="2157628" y="2510727"/>
            <a:ext cx="7873695" cy="123986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AE9C77-ADEC-4446-B809-C0807619E4D1}"/>
              </a:ext>
            </a:extLst>
          </p:cNvPr>
          <p:cNvSpPr/>
          <p:nvPr/>
        </p:nvSpPr>
        <p:spPr>
          <a:xfrm>
            <a:off x="2157628" y="3750590"/>
            <a:ext cx="7873695" cy="2905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HOME | </a:t>
            </a:r>
            <a:r>
              <a:rPr lang="en-AU" b="1" dirty="0"/>
              <a:t>EMISSIONS BY SECTOR </a:t>
            </a:r>
            <a:r>
              <a:rPr lang="en-AU" dirty="0"/>
              <a:t>| STATE TOTALS | LOGIN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EE7288-0AC8-097A-B925-D7B5B9413B0C}"/>
              </a:ext>
            </a:extLst>
          </p:cNvPr>
          <p:cNvSpPr/>
          <p:nvPr/>
        </p:nvSpPr>
        <p:spPr>
          <a:xfrm>
            <a:off x="2225190" y="4261194"/>
            <a:ext cx="1608083" cy="3873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Sort by:  V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B5998D64-0C08-445F-74D0-D8E2F669972C}"/>
              </a:ext>
            </a:extLst>
          </p:cNvPr>
          <p:cNvSpPr/>
          <p:nvPr/>
        </p:nvSpPr>
        <p:spPr>
          <a:xfrm>
            <a:off x="3900836" y="4648575"/>
            <a:ext cx="4819748" cy="200897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Please select an option to sort by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5BD2F8C-A947-ABC5-522F-2DA0FB3BDA89}"/>
              </a:ext>
            </a:extLst>
          </p:cNvPr>
          <p:cNvSpPr/>
          <p:nvPr/>
        </p:nvSpPr>
        <p:spPr>
          <a:xfrm>
            <a:off x="2225190" y="4599027"/>
            <a:ext cx="2261226" cy="47296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TOTALS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17644C9E-FC5B-77D7-554C-9A7BE745AFC2}"/>
              </a:ext>
            </a:extLst>
          </p:cNvPr>
          <p:cNvSpPr/>
          <p:nvPr/>
        </p:nvSpPr>
        <p:spPr>
          <a:xfrm>
            <a:off x="2225190" y="5091156"/>
            <a:ext cx="2261226" cy="47296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Agriculture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E5B7ADE-1062-89EB-6A5E-29973648FAC2}"/>
              </a:ext>
            </a:extLst>
          </p:cNvPr>
          <p:cNvSpPr/>
          <p:nvPr/>
        </p:nvSpPr>
        <p:spPr>
          <a:xfrm>
            <a:off x="2225190" y="5583285"/>
            <a:ext cx="2261226" cy="47296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>
                <a:solidFill>
                  <a:sysClr val="windowText" lastClr="000000"/>
                </a:solidFill>
              </a:rPr>
              <a:t>Stationary energy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2163D16-5FE2-9538-7D64-036BA92DB215}"/>
              </a:ext>
            </a:extLst>
          </p:cNvPr>
          <p:cNvSpPr/>
          <p:nvPr/>
        </p:nvSpPr>
        <p:spPr>
          <a:xfrm>
            <a:off x="2225190" y="6067189"/>
            <a:ext cx="2261226" cy="47296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>
                <a:solidFill>
                  <a:sysClr val="windowText" lastClr="000000"/>
                </a:solidFill>
              </a:rPr>
              <a:t>LULUCF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203E36E1-D780-4ED7-F0CA-A8C6E378AA81}"/>
              </a:ext>
            </a:extLst>
          </p:cNvPr>
          <p:cNvSpPr/>
          <p:nvPr/>
        </p:nvSpPr>
        <p:spPr>
          <a:xfrm>
            <a:off x="4486416" y="4599027"/>
            <a:ext cx="225221" cy="1941159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87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853B1-56A7-584B-6FE0-B76967AF7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410E-976D-AD0C-D756-BF1791B3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Emissions by Sector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CC849-3F72-C460-CFF9-DBBC002EE281}"/>
              </a:ext>
            </a:extLst>
          </p:cNvPr>
          <p:cNvSpPr/>
          <p:nvPr/>
        </p:nvSpPr>
        <p:spPr>
          <a:xfrm>
            <a:off x="2157628" y="2510727"/>
            <a:ext cx="7873695" cy="4265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6ABD7-9EC9-0B7B-A271-CF5A3D902A29}"/>
              </a:ext>
            </a:extLst>
          </p:cNvPr>
          <p:cNvSpPr/>
          <p:nvPr/>
        </p:nvSpPr>
        <p:spPr>
          <a:xfrm>
            <a:off x="2157628" y="2510727"/>
            <a:ext cx="7873695" cy="123986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40978-2D76-8C0F-BE54-608913B5F490}"/>
              </a:ext>
            </a:extLst>
          </p:cNvPr>
          <p:cNvSpPr/>
          <p:nvPr/>
        </p:nvSpPr>
        <p:spPr>
          <a:xfrm>
            <a:off x="2157628" y="3750590"/>
            <a:ext cx="7873695" cy="2905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HOME | </a:t>
            </a:r>
            <a:r>
              <a:rPr lang="en-AU" b="1" dirty="0"/>
              <a:t>EMISSIONS BY SECTOR </a:t>
            </a:r>
            <a:r>
              <a:rPr lang="en-AU" dirty="0"/>
              <a:t>| STATE TOTALS | LOGIN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434392-96A1-E2F2-14EA-22259839AEA9}"/>
              </a:ext>
            </a:extLst>
          </p:cNvPr>
          <p:cNvSpPr/>
          <p:nvPr/>
        </p:nvSpPr>
        <p:spPr>
          <a:xfrm>
            <a:off x="2225190" y="4261194"/>
            <a:ext cx="1608083" cy="387381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Agriculture: V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2E62595D-AA4B-1CD6-A87B-2D4E2ECF0D6D}"/>
              </a:ext>
            </a:extLst>
          </p:cNvPr>
          <p:cNvSpPr/>
          <p:nvPr/>
        </p:nvSpPr>
        <p:spPr>
          <a:xfrm>
            <a:off x="3900836" y="4242720"/>
            <a:ext cx="4819748" cy="2414833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891A5E6-077C-9309-F28F-0CA6EFEC92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266020"/>
              </p:ext>
            </p:extLst>
          </p:nvPr>
        </p:nvGraphicFramePr>
        <p:xfrm>
          <a:off x="3942356" y="4242720"/>
          <a:ext cx="4710661" cy="2297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412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643E0-6BD0-FE26-1EEE-C137E4B4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86" y="643467"/>
            <a:ext cx="3804628" cy="5571066"/>
          </a:xfrm>
        </p:spPr>
        <p:txBody>
          <a:bodyPr>
            <a:normAutofit/>
          </a:bodyPr>
          <a:lstStyle/>
          <a:p>
            <a:r>
              <a:rPr lang="en-AU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761B4-7F47-0B16-831A-9806FE1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5" y="643467"/>
            <a:ext cx="6398517" cy="5571066"/>
          </a:xfrm>
        </p:spPr>
        <p:txBody>
          <a:bodyPr anchor="ctr">
            <a:normAutofit fontScale="92500" lnSpcReduction="10000"/>
          </a:bodyPr>
          <a:lstStyle/>
          <a:p>
            <a:r>
              <a:rPr lang="en-AU" sz="2000" b="1" dirty="0"/>
              <a:t>Task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Task Breakdown (Mind Map)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Constraints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Criteria</a:t>
            </a:r>
          </a:p>
          <a:p>
            <a:endParaRPr lang="en-AU" sz="2000" dirty="0"/>
          </a:p>
          <a:p>
            <a:r>
              <a:rPr lang="en-AU" sz="2000" b="1" dirty="0"/>
              <a:t>Technical Proposal: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User Story (&amp; Existing Solutions)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Data Story (&amp; Datasets &amp; Data Dictionary)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Proposed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22300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BB4489-4D63-353C-0B1A-402424224A8B}"/>
              </a:ext>
            </a:extLst>
          </p:cNvPr>
          <p:cNvSpPr/>
          <p:nvPr/>
        </p:nvSpPr>
        <p:spPr>
          <a:xfrm>
            <a:off x="1725198" y="321282"/>
            <a:ext cx="8499816" cy="6302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CD88F1-4A59-2C0F-8425-E328F1BC6765}"/>
              </a:ext>
            </a:extLst>
          </p:cNvPr>
          <p:cNvSpPr/>
          <p:nvPr/>
        </p:nvSpPr>
        <p:spPr>
          <a:xfrm>
            <a:off x="1725198" y="321282"/>
            <a:ext cx="8499816" cy="183170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08C17-6AD6-1161-E4FA-72A678ABA5E5}"/>
              </a:ext>
            </a:extLst>
          </p:cNvPr>
          <p:cNvSpPr/>
          <p:nvPr/>
        </p:nvSpPr>
        <p:spPr>
          <a:xfrm>
            <a:off x="1725198" y="2152984"/>
            <a:ext cx="8499816" cy="429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HOME | EMISSIONS BY SECTOR | </a:t>
            </a:r>
            <a:r>
              <a:rPr lang="en-AU" b="1" dirty="0"/>
              <a:t>STATE TOTALS </a:t>
            </a:r>
            <a:r>
              <a:rPr lang="en-AU" dirty="0"/>
              <a:t>| LOGIN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2E806E-FD74-4D66-CD59-021E81BC8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03635"/>
              </p:ext>
            </p:extLst>
          </p:nvPr>
        </p:nvGraphicFramePr>
        <p:xfrm>
          <a:off x="2822277" y="2779236"/>
          <a:ext cx="6547445" cy="3639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7834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7196-2110-46FC-6033-104F2B3CA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473F0F-32A7-79CF-FEEF-2C127EBA2BDF}"/>
              </a:ext>
            </a:extLst>
          </p:cNvPr>
          <p:cNvSpPr/>
          <p:nvPr/>
        </p:nvSpPr>
        <p:spPr>
          <a:xfrm>
            <a:off x="1725198" y="321282"/>
            <a:ext cx="8499816" cy="6302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Email:</a:t>
            </a: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Password: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BD372-DD64-591E-3FFB-51E0C169873E}"/>
              </a:ext>
            </a:extLst>
          </p:cNvPr>
          <p:cNvSpPr/>
          <p:nvPr/>
        </p:nvSpPr>
        <p:spPr>
          <a:xfrm>
            <a:off x="1725198" y="321282"/>
            <a:ext cx="8499816" cy="183170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8C22F-9DE2-5953-5B44-1ABB517A734E}"/>
              </a:ext>
            </a:extLst>
          </p:cNvPr>
          <p:cNvSpPr/>
          <p:nvPr/>
        </p:nvSpPr>
        <p:spPr>
          <a:xfrm>
            <a:off x="1725198" y="2152984"/>
            <a:ext cx="8499816" cy="429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HOME | EMISSIONS BY SECTOR | STATE TOTALS | </a:t>
            </a:r>
            <a:r>
              <a:rPr lang="en-AU" b="1" dirty="0"/>
              <a:t>LOGIN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700EB61-D0A4-8E15-8794-366BD7DD46C7}"/>
              </a:ext>
            </a:extLst>
          </p:cNvPr>
          <p:cNvSpPr/>
          <p:nvPr/>
        </p:nvSpPr>
        <p:spPr>
          <a:xfrm>
            <a:off x="3851291" y="3508575"/>
            <a:ext cx="4420350" cy="7482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EG: john@mail.com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BB258D14-19AB-FDD6-DBD8-5D6B55BF126D}"/>
              </a:ext>
            </a:extLst>
          </p:cNvPr>
          <p:cNvSpPr/>
          <p:nvPr/>
        </p:nvSpPr>
        <p:spPr>
          <a:xfrm>
            <a:off x="3885825" y="4746544"/>
            <a:ext cx="4420350" cy="7482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**********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78E614-61F6-67FF-7D3A-57FFE7BCB121}"/>
              </a:ext>
            </a:extLst>
          </p:cNvPr>
          <p:cNvSpPr/>
          <p:nvPr/>
        </p:nvSpPr>
        <p:spPr>
          <a:xfrm>
            <a:off x="4495074" y="5806215"/>
            <a:ext cx="3201851" cy="58130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/>
              <a:t>Login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343328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D403E-14B2-D37C-2900-BC8A3580C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A0E18D-F0AE-3B11-F53C-9273293D4265}"/>
              </a:ext>
            </a:extLst>
          </p:cNvPr>
          <p:cNvSpPr/>
          <p:nvPr/>
        </p:nvSpPr>
        <p:spPr>
          <a:xfrm>
            <a:off x="1725198" y="321282"/>
            <a:ext cx="8499816" cy="6302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CSV File:</a:t>
            </a: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7CE84-4F4D-F46C-086A-D41A1FAF5803}"/>
              </a:ext>
            </a:extLst>
          </p:cNvPr>
          <p:cNvSpPr/>
          <p:nvPr/>
        </p:nvSpPr>
        <p:spPr>
          <a:xfrm>
            <a:off x="1725198" y="321282"/>
            <a:ext cx="8499816" cy="183170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4ABFF-1204-2001-7925-55FE1B03774A}"/>
              </a:ext>
            </a:extLst>
          </p:cNvPr>
          <p:cNvSpPr/>
          <p:nvPr/>
        </p:nvSpPr>
        <p:spPr>
          <a:xfrm>
            <a:off x="1725198" y="2152984"/>
            <a:ext cx="8499816" cy="429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HOME | UPLOAD DATA | </a:t>
            </a:r>
            <a:r>
              <a:rPr lang="en-AU" b="1" dirty="0"/>
              <a:t>SIGNOUT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C03E9D6D-EC5A-E126-EDF4-CFDEC593E067}"/>
              </a:ext>
            </a:extLst>
          </p:cNvPr>
          <p:cNvSpPr/>
          <p:nvPr/>
        </p:nvSpPr>
        <p:spPr>
          <a:xfrm>
            <a:off x="3885824" y="3820127"/>
            <a:ext cx="4420350" cy="748250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(Click here to upload file)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F94DD1-C228-0547-C3BE-8B6DFD2B2513}"/>
              </a:ext>
            </a:extLst>
          </p:cNvPr>
          <p:cNvSpPr/>
          <p:nvPr/>
        </p:nvSpPr>
        <p:spPr>
          <a:xfrm>
            <a:off x="4495074" y="5806215"/>
            <a:ext cx="3201851" cy="5813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/>
              <a:t>Upload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645096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2EE4B-821F-AE4B-1957-29D4B5B73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DC7C250-87A9-6EFA-E75F-54653295B114}"/>
              </a:ext>
            </a:extLst>
          </p:cNvPr>
          <p:cNvSpPr/>
          <p:nvPr/>
        </p:nvSpPr>
        <p:spPr>
          <a:xfrm>
            <a:off x="1725198" y="321282"/>
            <a:ext cx="8499816" cy="6302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CSV File:</a:t>
            </a: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A27DB-324F-7991-1D6B-E66A0A229E19}"/>
              </a:ext>
            </a:extLst>
          </p:cNvPr>
          <p:cNvSpPr/>
          <p:nvPr/>
        </p:nvSpPr>
        <p:spPr>
          <a:xfrm>
            <a:off x="1725198" y="321282"/>
            <a:ext cx="8499816" cy="183170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E76D9F-7AEF-730C-1A79-C53F8DB86649}"/>
              </a:ext>
            </a:extLst>
          </p:cNvPr>
          <p:cNvSpPr/>
          <p:nvPr/>
        </p:nvSpPr>
        <p:spPr>
          <a:xfrm>
            <a:off x="1725198" y="2152984"/>
            <a:ext cx="8499816" cy="429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HOME | UPLOAD DATA | </a:t>
            </a:r>
            <a:r>
              <a:rPr lang="en-AU" b="1" dirty="0"/>
              <a:t>SIGNOUT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D8DC6C25-0228-0E3F-66A0-B4CD575363C3}"/>
              </a:ext>
            </a:extLst>
          </p:cNvPr>
          <p:cNvSpPr/>
          <p:nvPr/>
        </p:nvSpPr>
        <p:spPr>
          <a:xfrm>
            <a:off x="3885824" y="3820127"/>
            <a:ext cx="4420350" cy="748250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File: 2019_QLD_GHG_Data.csv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8A809B-DE68-4EB1-759A-6092BA057CB8}"/>
              </a:ext>
            </a:extLst>
          </p:cNvPr>
          <p:cNvSpPr/>
          <p:nvPr/>
        </p:nvSpPr>
        <p:spPr>
          <a:xfrm>
            <a:off x="4495074" y="5806215"/>
            <a:ext cx="3201851" cy="58130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/>
              <a:t>Upload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1156772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2E37-5F53-A2ED-C775-68EAB1597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42663D-CEF3-838F-FA82-2C32466C775E}"/>
              </a:ext>
            </a:extLst>
          </p:cNvPr>
          <p:cNvSpPr/>
          <p:nvPr/>
        </p:nvSpPr>
        <p:spPr>
          <a:xfrm>
            <a:off x="1725198" y="321282"/>
            <a:ext cx="8499816" cy="6302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r>
              <a:rPr lang="en-AU" sz="2400" b="1" dirty="0">
                <a:solidFill>
                  <a:sysClr val="windowText" lastClr="000000"/>
                </a:solidFill>
              </a:rPr>
              <a:t>Successfully Uploaded!</a:t>
            </a: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  <a:p>
            <a:pPr algn="ctr"/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8DA62-AA1D-6407-E072-AFEA71035088}"/>
              </a:ext>
            </a:extLst>
          </p:cNvPr>
          <p:cNvSpPr/>
          <p:nvPr/>
        </p:nvSpPr>
        <p:spPr>
          <a:xfrm>
            <a:off x="1725198" y="321282"/>
            <a:ext cx="8499816" cy="183170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Climate 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BD718-5B83-08FD-2C24-EC00F28C9988}"/>
              </a:ext>
            </a:extLst>
          </p:cNvPr>
          <p:cNvSpPr/>
          <p:nvPr/>
        </p:nvSpPr>
        <p:spPr>
          <a:xfrm>
            <a:off x="1725198" y="2152984"/>
            <a:ext cx="8499816" cy="429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HOME | UPLOAD DATA | </a:t>
            </a:r>
            <a:r>
              <a:rPr lang="en-AU" b="1" dirty="0"/>
              <a:t>SIGNOUT</a:t>
            </a:r>
          </a:p>
        </p:txBody>
      </p:sp>
    </p:spTree>
    <p:extLst>
      <p:ext uri="{BB962C8B-B14F-4D97-AF65-F5344CB8AC3E}">
        <p14:creationId xmlns:p14="http://schemas.microsoft.com/office/powerpoint/2010/main" val="3423308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0E07-9429-19CE-91D7-D87302B7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1039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E9D5-1A98-B361-DA87-B1BDC7BB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1A43-A883-727F-0CD8-7F03D896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1" dirty="0"/>
              <a:t>Personal</a:t>
            </a:r>
            <a:r>
              <a:rPr lang="en-AU" sz="1200" dirty="0"/>
              <a:t> – With misinformation prevalent on the internet, displaying information in an easy-to-read and accessible manner allows people of all ages to be informed with correct statistics, allowing them to create make an informed opinion on the topic</a:t>
            </a:r>
          </a:p>
          <a:p>
            <a:endParaRPr lang="en-A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1" dirty="0"/>
              <a:t>Social</a:t>
            </a:r>
            <a:r>
              <a:rPr lang="en-AU" sz="1200" dirty="0"/>
              <a:t> – People will be able to take correct climate data and interpret it as they see fit, informing the community against misinformation.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1" dirty="0"/>
              <a:t>Economic</a:t>
            </a:r>
            <a:r>
              <a:rPr lang="en-AU" sz="1200" dirty="0"/>
              <a:t> – Anyone with a device and an internet connection can access Climate Facts. There is limited economic impact, as the application will be state-hosted utilising data they are already funded to collect. There will be minimal costs such as administration and server hosting.</a:t>
            </a:r>
          </a:p>
        </p:txBody>
      </p:sp>
    </p:spTree>
    <p:extLst>
      <p:ext uri="{BB962C8B-B14F-4D97-AF65-F5344CB8AC3E}">
        <p14:creationId xmlns:p14="http://schemas.microsoft.com/office/powerpoint/2010/main" val="2015755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C4B8B-47A9-8BA6-1A15-CF6C8B21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337E-C6CE-BA73-8393-D1B047B2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Criteria Evaluation (Prescribed)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0931A1-4BE8-B446-3D4D-524621267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53123"/>
              </p:ext>
            </p:extLst>
          </p:nvPr>
        </p:nvGraphicFramePr>
        <p:xfrm>
          <a:off x="247722" y="2579998"/>
          <a:ext cx="11693508" cy="4119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97836">
                  <a:extLst>
                    <a:ext uri="{9D8B030D-6E8A-4147-A177-3AD203B41FA5}">
                      <a16:colId xmlns:a16="http://schemas.microsoft.com/office/drawing/2014/main" val="2639460921"/>
                    </a:ext>
                  </a:extLst>
                </a:gridCol>
                <a:gridCol w="3897836">
                  <a:extLst>
                    <a:ext uri="{9D8B030D-6E8A-4147-A177-3AD203B41FA5}">
                      <a16:colId xmlns:a16="http://schemas.microsoft.com/office/drawing/2014/main" val="932301283"/>
                    </a:ext>
                  </a:extLst>
                </a:gridCol>
                <a:gridCol w="3897836">
                  <a:extLst>
                    <a:ext uri="{9D8B030D-6E8A-4147-A177-3AD203B41FA5}">
                      <a16:colId xmlns:a16="http://schemas.microsoft.com/office/drawing/2014/main" val="145334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050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9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Produce a technical proposal for an innovative Digital Solution and present its feasibility through a multimodal presentation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 technical proposal for an innovative digital solution was produced.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1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Develop a low-fidelity prototype of a responsive web application for the Department of Environment and Science (DES) about greenhouse gas emissions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A low-fidelity prototype of a responsive web application for the DES about greenhouse gas emissions was constructed. This included a Home page, QLD historic sector emissions page, a state totals for 2018, and a data upload page.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More pages and charts could have been 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43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Analyse two datasets provided by DES and determine the most suitable for the web application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The sector totals and agriculture dataset were analysed. The sector totals was determined to be the most suitable for the web application.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All datasets can be used for the web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Allow Authorised Users (System Administrators) to upload greenhouse gas emissions data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 prototype login system and upload page was developed to allow Authorised users to upload GHG emission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There needs to be a system to create and delete admin accounts. Different User level access maybe be needed (IE: Moderators, System Admins, Gov Workers)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85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Be able to generate reports to display sector data and historical totals for Queensland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You are able to generate reports for historic QLD emissions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57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Compare Gas emissions between states for 2018</a:t>
                      </a:r>
                      <a:endParaRPr lang="en-AU" sz="1100" dirty="0"/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The state totals page allows users to compare emissions between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 link to other states emissions websites could be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48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282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226CD-17A7-D768-7D8C-F2DAF0267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B331-4325-BB17-9FC1-9A101B63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Criteria Evaluation (Self Determined)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A72CDB-AF92-478F-B59D-7A1D4ACC5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71783"/>
              </p:ext>
            </p:extLst>
          </p:nvPr>
        </p:nvGraphicFramePr>
        <p:xfrm>
          <a:off x="247722" y="2579998"/>
          <a:ext cx="11693508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97836">
                  <a:extLst>
                    <a:ext uri="{9D8B030D-6E8A-4147-A177-3AD203B41FA5}">
                      <a16:colId xmlns:a16="http://schemas.microsoft.com/office/drawing/2014/main" val="2639460921"/>
                    </a:ext>
                  </a:extLst>
                </a:gridCol>
                <a:gridCol w="3897836">
                  <a:extLst>
                    <a:ext uri="{9D8B030D-6E8A-4147-A177-3AD203B41FA5}">
                      <a16:colId xmlns:a16="http://schemas.microsoft.com/office/drawing/2014/main" val="932301283"/>
                    </a:ext>
                  </a:extLst>
                </a:gridCol>
                <a:gridCol w="3897836">
                  <a:extLst>
                    <a:ext uri="{9D8B030D-6E8A-4147-A177-3AD203B41FA5}">
                      <a16:colId xmlns:a16="http://schemas.microsoft.com/office/drawing/2014/main" val="145334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050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9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Design a mock-up/prototype user interface (UI) with appropriate accessibility features to ensure accessibility and a good user experience (UX)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 mock-up/prototype UI with appropriate accessibility features was successfully designed with user UX in mind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 magnification tool to scale text for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1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Create effective and efficient Algorithms by using selection and iteration to present selected data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Effective and efficient Algorithms that utilised selection and iteration were used to retrieve and display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nil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43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Allow Climate data to be uploaded in .csv file format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 data upload page was designed to allow Admins to upload .csv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Add a guide for how the .csv files should be formatted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Develop a prototype of a normalised 3NF </a:t>
                      </a:r>
                      <a:r>
                        <a:rPr lang="en-AU" sz="1050" dirty="0" err="1"/>
                        <a:t>mySQL</a:t>
                      </a:r>
                      <a:r>
                        <a:rPr lang="en-AU" sz="1050" dirty="0"/>
                        <a:t> database with accurate and appropriate Primary and Foreign key Relationships </a:t>
                      </a:r>
                    </a:p>
                    <a:p>
                      <a:endParaRPr lang="en-AU" sz="1050" dirty="0"/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A prototype normalised 3NF </a:t>
                      </a:r>
                      <a:r>
                        <a:rPr lang="en-AU" sz="1050" dirty="0" err="1"/>
                        <a:t>mySQL</a:t>
                      </a:r>
                      <a:r>
                        <a:rPr lang="en-AU" sz="1050" dirty="0"/>
                        <a:t> database was designed with accurate and useful Primary and Foreign key Relationships 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A more effective database structure could be designed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85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/>
                        <a:t>Present accurate, relevant data in an easily accessible and unbiased manner</a:t>
                      </a:r>
                    </a:p>
                    <a:p>
                      <a:endParaRPr lang="en-A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Data is presented in easy-to-read charts and there is no bias or political persuasion.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/>
                        <a:t>More types and options of graphs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4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324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A092-25B5-3ADB-B1C9-B6B5087E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49C7B-953F-AB9D-FD5F-A455F3E4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/>
              <a:t>Environmental Protection Agency. (2023, October 5). Sources of Greenhouse Gas Emissions. United States Environmental Protection Agency. </a:t>
            </a:r>
            <a:r>
              <a:rPr lang="en-US" sz="1000" dirty="0">
                <a:hlinkClick r:id="rId2"/>
              </a:rPr>
              <a:t>https://www.epa.gov/ghgemissions/sources-greenhouse-gas-emissions</a:t>
            </a:r>
            <a:endParaRPr lang="en-US" sz="1000" dirty="0"/>
          </a:p>
          <a:p>
            <a:r>
              <a:rPr lang="en-US" sz="1000" dirty="0"/>
              <a:t>Science, jurisdiction=Queensland; sector=government; </a:t>
            </a:r>
            <a:r>
              <a:rPr lang="en-US" sz="1000" dirty="0" err="1"/>
              <a:t>corporateName</a:t>
            </a:r>
            <a:r>
              <a:rPr lang="en-US" sz="1000" dirty="0"/>
              <a:t>=Department of E. and. (2021, July 30). Queensland’s 2019 greenhouse gas emissions and targets. Queensland Climate Action. </a:t>
            </a:r>
            <a:r>
              <a:rPr lang="en-US" sz="1000" dirty="0">
                <a:hlinkClick r:id="rId3"/>
              </a:rPr>
              <a:t>https://www.des.qld.gov.au/climateaction/emissions-targets</a:t>
            </a:r>
            <a:endParaRPr lang="en-US" sz="1000" dirty="0"/>
          </a:p>
          <a:p>
            <a:r>
              <a:rPr lang="en-US" sz="1000" dirty="0"/>
              <a:t>The State of Queensland. (2017). State of the Environment (Department of Environment and Science). Qld.gov.au. https://www.stateoftheenvironment.des.qld.gov.au/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‌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‌</a:t>
            </a:r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74951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A381-46B7-8FA5-EE6B-4FD4ED4B2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155"/>
          </a:xfrm>
        </p:spPr>
        <p:txBody>
          <a:bodyPr>
            <a:normAutofit/>
          </a:bodyPr>
          <a:lstStyle/>
          <a:p>
            <a:r>
              <a:rPr lang="en-AU" b="1" dirty="0">
                <a:latin typeface="Meiryo" panose="020B0604030504040204" pitchFamily="34" charset="-128"/>
                <a:ea typeface="Meiryo" panose="020B0604030504040204" pitchFamily="34" charset="-128"/>
              </a:rPr>
              <a:t>Task Breakdown</a:t>
            </a:r>
          </a:p>
        </p:txBody>
      </p:sp>
      <p:pic>
        <p:nvPicPr>
          <p:cNvPr id="4" name="Picture 3" descr="A diagram of a company">
            <a:extLst>
              <a:ext uri="{FF2B5EF4-FFF2-40B4-BE49-F238E27FC236}">
                <a16:creationId xmlns:a16="http://schemas.microsoft.com/office/drawing/2014/main" id="{7CE1AC84-935A-2506-7152-51BECC643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30" y="1910786"/>
            <a:ext cx="8658386" cy="42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1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E466-CAA2-E2F7-2B38-072AF5CF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365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FD6A-61D5-7A4B-BDCC-E75174D1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0BED-F038-47A1-5356-9837C691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2587752"/>
            <a:ext cx="11633200" cy="40365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800" b="1" dirty="0"/>
              <a:t>Time</a:t>
            </a:r>
            <a:r>
              <a:rPr lang="en-AU" sz="1800" dirty="0"/>
              <a:t> – The technical proposal must be completed for the Queensland Government </a:t>
            </a:r>
            <a:r>
              <a:rPr lang="en-US" sz="1800" dirty="0"/>
              <a:t>Department of Environment and Science</a:t>
            </a:r>
            <a:r>
              <a:rPr lang="en-AU" sz="1800" dirty="0"/>
              <a:t> by the 26</a:t>
            </a:r>
            <a:r>
              <a:rPr lang="en-AU" sz="1800" baseline="30000" dirty="0"/>
              <a:t>th</a:t>
            </a:r>
            <a:r>
              <a:rPr lang="en-AU" sz="1800" dirty="0"/>
              <a:t> of February 2024 at 8:30 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800" b="1" dirty="0"/>
              <a:t>Data</a:t>
            </a:r>
            <a:r>
              <a:rPr lang="en-AU" sz="1800" dirty="0"/>
              <a:t> – The data must be sourced from the QLD </a:t>
            </a:r>
            <a:r>
              <a:rPr lang="en-US" sz="1800" dirty="0"/>
              <a:t>Department of Environment and Science</a:t>
            </a:r>
            <a:r>
              <a:rPr lang="en-AU" sz="1800" dirty="0"/>
              <a:t> page: (</a:t>
            </a:r>
            <a:r>
              <a:rPr lang="en-AU" sz="1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hlinkClick r:id="rId2"/>
              </a:rPr>
              <a:t>www.stateoftheenvironment.des.qld.gov.au</a:t>
            </a:r>
            <a:r>
              <a:rPr lang="en-AU" sz="1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)</a:t>
            </a:r>
            <a:r>
              <a:rPr lang="en-AU" sz="1800" dirty="0">
                <a:solidFill>
                  <a:srgbClr val="333333"/>
                </a:solidFill>
                <a:latin typeface="Helvetica" panose="020B0604020202020204" pitchFamily="34" charset="0"/>
              </a:rPr>
              <a:t>. Authorised users must be able to upload Greenhouse Gas Emissions data</a:t>
            </a:r>
            <a:endParaRPr lang="en-AU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800" b="1" dirty="0"/>
              <a:t>Legal </a:t>
            </a:r>
            <a:r>
              <a:rPr lang="en-AU" sz="1800" dirty="0"/>
              <a:t>– Any resources used throughout this document, the technical proposal and the proposed solutions must be publicly accessible under Creative Commons 4.0 attribution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800" b="1" dirty="0"/>
              <a:t>Communication</a:t>
            </a:r>
            <a:r>
              <a:rPr lang="en-AU" sz="1800" dirty="0"/>
              <a:t> – The Technical proposal must be presented through a multimodal presentation</a:t>
            </a:r>
            <a:endParaRPr lang="en-AU" sz="1800" b="1" dirty="0"/>
          </a:p>
        </p:txBody>
      </p:sp>
    </p:spTree>
    <p:extLst>
      <p:ext uri="{BB962C8B-B14F-4D97-AF65-F5344CB8AC3E}">
        <p14:creationId xmlns:p14="http://schemas.microsoft.com/office/powerpoint/2010/main" val="207624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C280-1F1A-58D8-4A0A-22A8D88C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C3B0-E913-7224-804A-6ABE6F89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0" y="2433320"/>
            <a:ext cx="5659120" cy="4185920"/>
          </a:xfrm>
        </p:spPr>
        <p:txBody>
          <a:bodyPr/>
          <a:lstStyle/>
          <a:p>
            <a:r>
              <a:rPr lang="en-AU" sz="1200" b="1" dirty="0"/>
              <a:t>Self-Determined</a:t>
            </a:r>
          </a:p>
          <a:p>
            <a:r>
              <a:rPr lang="en-AU" sz="1050" dirty="0"/>
              <a:t>By Monday, the 26</a:t>
            </a:r>
            <a:r>
              <a:rPr lang="en-AU" sz="1050" baseline="30000" dirty="0"/>
              <a:t>th</a:t>
            </a:r>
            <a:r>
              <a:rPr lang="en-AU" sz="1050" dirty="0"/>
              <a:t> of February 2024 at 8:30 am: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Design a mock-up/prototype user interface (UI) with appropriate accessibility features to ensure accessibility and a good user experience (UX)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Create effective and efficient Algorithms by using selection and iteration to present selected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Allow Climate data to be uploaded in .csv file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Develop a prototype of a normalised 3NF </a:t>
            </a:r>
            <a:r>
              <a:rPr lang="en-AU" sz="1050" dirty="0" err="1"/>
              <a:t>mySQL</a:t>
            </a:r>
            <a:r>
              <a:rPr lang="en-AU" sz="1050" dirty="0"/>
              <a:t> database with accurate and appropriate Primary and Foreign key Relationships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Present accurate, relevant data in an easily accessible and unbiased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C1EB83-5F9E-9101-3311-3CC81A7B882B}"/>
              </a:ext>
            </a:extLst>
          </p:cNvPr>
          <p:cNvSpPr txBox="1">
            <a:spLocks/>
          </p:cNvSpPr>
          <p:nvPr/>
        </p:nvSpPr>
        <p:spPr>
          <a:xfrm>
            <a:off x="589280" y="2433320"/>
            <a:ext cx="5354320" cy="4185920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 dirty="0"/>
              <a:t>Prescribed</a:t>
            </a:r>
          </a:p>
          <a:p>
            <a:r>
              <a:rPr lang="en-AU" sz="1050" dirty="0"/>
              <a:t>By Monday, the 26</a:t>
            </a:r>
            <a:r>
              <a:rPr lang="en-AU" sz="1050" baseline="30000" dirty="0"/>
              <a:t>th </a:t>
            </a:r>
            <a:r>
              <a:rPr lang="en-AU" sz="1050" dirty="0"/>
              <a:t>of February 2024 at 8:30 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Produce a technical proposal for an innovative Digital Solution and present its feasibility through a multimodal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Develop a low-fidelity prototype of a responsive web application for the Department of Environment and Science (DES) about greenhouse gas emissions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Analyse two datasets provided by DES and determine the most suitable for the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Allow Authorised Users (System Administrators) to upload greenhouse gas emissions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Be able to generate reports to display sector data and historical totals for Queensland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050" dirty="0"/>
              <a:t>Compare Gas emissions between states for 2018</a:t>
            </a:r>
            <a:endParaRPr lang="en-AU" sz="1100" dirty="0"/>
          </a:p>
          <a:p>
            <a:endParaRPr lang="en-AU" sz="1100" b="1" dirty="0"/>
          </a:p>
        </p:txBody>
      </p:sp>
    </p:spTree>
    <p:extLst>
      <p:ext uri="{BB962C8B-B14F-4D97-AF65-F5344CB8AC3E}">
        <p14:creationId xmlns:p14="http://schemas.microsoft.com/office/powerpoint/2010/main" val="38847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74CD-09E5-457B-8FF9-4755A843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77140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4DEB0-C669-2FD2-AF0F-518DB4A92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F1A1-3B95-E861-69BB-5DB438FA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E1B3C-BF29-8E53-68DB-D19C0A12F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1665" r="-256" b="1353"/>
          <a:stretch/>
        </p:blipFill>
        <p:spPr>
          <a:xfrm>
            <a:off x="826591" y="2504094"/>
            <a:ext cx="10527622" cy="1849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3C966-EBA1-3A4D-B00C-C645046302BF}"/>
              </a:ext>
            </a:extLst>
          </p:cNvPr>
          <p:cNvSpPr txBox="1"/>
          <p:nvPr/>
        </p:nvSpPr>
        <p:spPr>
          <a:xfrm>
            <a:off x="834739" y="5993375"/>
            <a:ext cx="10519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State of Queensland. (2017).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 of the Environment (Department of Environment and Science)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Qld.gov.au. https://www.stateoftheenvironment.des.qld.gov.au/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5CAE3-48AE-FFD7-671B-8541B30D2A01}"/>
              </a:ext>
            </a:extLst>
          </p:cNvPr>
          <p:cNvSpPr txBox="1"/>
          <p:nvPr/>
        </p:nvSpPr>
        <p:spPr>
          <a:xfrm>
            <a:off x="834739" y="4845221"/>
            <a:ext cx="10519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2800" b="1" i="1" u="none" strike="noStrike" baseline="0" dirty="0">
                <a:latin typeface="ArialMT"/>
              </a:rPr>
              <a:t>“Avoid, minimise or mitigate impacts to the environment.”</a:t>
            </a:r>
            <a:endParaRPr lang="en-US" sz="2800" b="1" i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3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8BB6-71D0-5653-EFE0-891E5D86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7" y="317814"/>
            <a:ext cx="11100495" cy="1700784"/>
          </a:xfrm>
        </p:spPr>
        <p:txBody>
          <a:bodyPr/>
          <a:lstStyle/>
          <a:p>
            <a:r>
              <a:rPr lang="en-AU" sz="4400" dirty="0"/>
              <a:t>Misinformation &amp; Disinformation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2B4D8-CB6F-4716-8CDC-319A031A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39" y="2804543"/>
            <a:ext cx="4829048" cy="3531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05638B-328F-DBEC-BB87-6D8B5CF50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2" y="3021533"/>
            <a:ext cx="3092132" cy="3092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3511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16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3273</TotalTime>
  <Words>2172</Words>
  <Application>Microsoft Office PowerPoint</Application>
  <PresentationFormat>Widescreen</PresentationFormat>
  <Paragraphs>467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ArialMT</vt:lpstr>
      <vt:lpstr>Google Sans</vt:lpstr>
      <vt:lpstr>Meiryo</vt:lpstr>
      <vt:lpstr>Arial</vt:lpstr>
      <vt:lpstr>Calibri</vt:lpstr>
      <vt:lpstr>Calibri Light</vt:lpstr>
      <vt:lpstr>Helvetica</vt:lpstr>
      <vt:lpstr>Wingdings</vt:lpstr>
      <vt:lpstr>JuxtaposeVTI</vt:lpstr>
      <vt:lpstr>Office Theme</vt:lpstr>
      <vt:lpstr>Digital Solutions</vt:lpstr>
      <vt:lpstr>Climate Facts</vt:lpstr>
      <vt:lpstr>Contents</vt:lpstr>
      <vt:lpstr>Task Breakdown</vt:lpstr>
      <vt:lpstr>Constraints</vt:lpstr>
      <vt:lpstr>Criteria</vt:lpstr>
      <vt:lpstr>Introduction</vt:lpstr>
      <vt:lpstr>Introduction</vt:lpstr>
      <vt:lpstr>Misinformation &amp; Disinformation</vt:lpstr>
      <vt:lpstr>User Story</vt:lpstr>
      <vt:lpstr>User Story</vt:lpstr>
      <vt:lpstr>Existing Solution</vt:lpstr>
      <vt:lpstr>Other Solutions</vt:lpstr>
      <vt:lpstr>Data Story</vt:lpstr>
      <vt:lpstr>Data Story</vt:lpstr>
      <vt:lpstr>Datasets</vt:lpstr>
      <vt:lpstr>Datasets (Notes)</vt:lpstr>
      <vt:lpstr>Data Dictionary</vt:lpstr>
      <vt:lpstr>Sample data</vt:lpstr>
      <vt:lpstr>Proposed Solution</vt:lpstr>
      <vt:lpstr>Technical Requirements</vt:lpstr>
      <vt:lpstr>Wireframes (Home)</vt:lpstr>
      <vt:lpstr>Wireframes (Charts)</vt:lpstr>
      <vt:lpstr>Wireframes (Uploading)</vt:lpstr>
      <vt:lpstr>Algorithms</vt:lpstr>
      <vt:lpstr>Prototype</vt:lpstr>
      <vt:lpstr>Home</vt:lpstr>
      <vt:lpstr>Emissions by Sector</vt:lpstr>
      <vt:lpstr>Emissions by Sector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Evaluation</vt:lpstr>
      <vt:lpstr>Criteria Evaluation (Prescribed)</vt:lpstr>
      <vt:lpstr>Criteria Evaluation (Self Determined)</vt:lpstr>
      <vt:lpstr>Bibliography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Solutions</dc:title>
  <dc:creator>Riley Hampson</dc:creator>
  <cp:lastModifiedBy>Riley Hampson</cp:lastModifiedBy>
  <cp:revision>170</cp:revision>
  <dcterms:created xsi:type="dcterms:W3CDTF">2024-02-11T11:36:58Z</dcterms:created>
  <dcterms:modified xsi:type="dcterms:W3CDTF">2024-02-25T15:54:50Z</dcterms:modified>
</cp:coreProperties>
</file>